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33"/>
  </p:notesMasterIdLst>
  <p:sldIdLst>
    <p:sldId id="256" r:id="rId2"/>
    <p:sldId id="260" r:id="rId3"/>
    <p:sldId id="259" r:id="rId4"/>
    <p:sldId id="314" r:id="rId5"/>
    <p:sldId id="322" r:id="rId6"/>
    <p:sldId id="315" r:id="rId7"/>
    <p:sldId id="323" r:id="rId8"/>
    <p:sldId id="324" r:id="rId9"/>
    <p:sldId id="316" r:id="rId10"/>
    <p:sldId id="317" r:id="rId11"/>
    <p:sldId id="325" r:id="rId12"/>
    <p:sldId id="326" r:id="rId13"/>
    <p:sldId id="327" r:id="rId14"/>
    <p:sldId id="318" r:id="rId15"/>
    <p:sldId id="328" r:id="rId16"/>
    <p:sldId id="320" r:id="rId17"/>
    <p:sldId id="321" r:id="rId18"/>
    <p:sldId id="329" r:id="rId19"/>
    <p:sldId id="331" r:id="rId20"/>
    <p:sldId id="330" r:id="rId21"/>
    <p:sldId id="297" r:id="rId22"/>
    <p:sldId id="298" r:id="rId23"/>
    <p:sldId id="299" r:id="rId24"/>
    <p:sldId id="306" r:id="rId25"/>
    <p:sldId id="307" r:id="rId26"/>
    <p:sldId id="303" r:id="rId27"/>
    <p:sldId id="304" r:id="rId28"/>
    <p:sldId id="305" r:id="rId29"/>
    <p:sldId id="310" r:id="rId30"/>
    <p:sldId id="311" r:id="rId31"/>
    <p:sldId id="292" r:id="rId3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3" autoAdjust="0"/>
    <p:restoredTop sz="94660"/>
  </p:normalViewPr>
  <p:slideViewPr>
    <p:cSldViewPr snapToGrid="0">
      <p:cViewPr varScale="1">
        <p:scale>
          <a:sx n="91" d="100"/>
          <a:sy n="91" d="100"/>
        </p:scale>
        <p:origin x="10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EB7657-047D-41E5-BA55-00B284AF7A19}" type="datetimeFigureOut">
              <a:rPr lang="tr-TR" smtClean="0"/>
              <a:pPr/>
              <a:t>19.10.2023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824AF-148A-4998-A242-0E0822778DA6}" type="slidenum">
              <a:rPr lang="tr-TR" smtClean="0"/>
              <a:pPr/>
              <a:t>‹#›</a:t>
            </a:fld>
            <a:endParaRPr lang="tr-TR"/>
          </a:p>
        </p:txBody>
      </p:sp>
    </p:spTree>
    <p:extLst>
      <p:ext uri="{BB962C8B-B14F-4D97-AF65-F5344CB8AC3E}">
        <p14:creationId xmlns:p14="http://schemas.microsoft.com/office/powerpoint/2010/main" val="2749288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266AE4E-B851-4FFC-B336-18E395AF65F1}" type="slidenum">
              <a:rPr lang="tr-TR" smtClean="0"/>
              <a:pPr/>
              <a:t>22</a:t>
            </a:fld>
            <a:endParaRPr lang="tr-TR"/>
          </a:p>
        </p:txBody>
      </p:sp>
    </p:spTree>
    <p:extLst>
      <p:ext uri="{BB962C8B-B14F-4D97-AF65-F5344CB8AC3E}">
        <p14:creationId xmlns:p14="http://schemas.microsoft.com/office/powerpoint/2010/main" val="1528261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3048000" y="3124200"/>
            <a:ext cx="82296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10733828" y="1110597"/>
            <a:ext cx="2286000" cy="508000"/>
          </a:xfrm>
        </p:spPr>
        <p:txBody>
          <a:bodyPr/>
          <a:lstStyle/>
          <a:p>
            <a:fld id="{4378358C-6537-4C29-AB5D-14CECC7EBC14}" type="datetimeFigureOut">
              <a:rPr lang="tr-TR" smtClean="0"/>
              <a:pPr/>
              <a:t>19.10.2023</a:t>
            </a:fld>
            <a:endParaRPr lang="tr-TR"/>
          </a:p>
        </p:txBody>
      </p:sp>
      <p:sp>
        <p:nvSpPr>
          <p:cNvPr id="17" name="16 Altbilgi Yer Tutucusu"/>
          <p:cNvSpPr>
            <a:spLocks noGrp="1"/>
          </p:cNvSpPr>
          <p:nvPr>
            <p:ph type="ftr" sz="quarter" idx="11"/>
          </p:nvPr>
        </p:nvSpPr>
        <p:spPr bwMode="auto">
          <a:xfrm rot="5400000">
            <a:off x="10045959" y="4117661"/>
            <a:ext cx="3657600" cy="512064"/>
          </a:xfrm>
        </p:spPr>
        <p:txBody>
          <a:bodyPr/>
          <a:lstStyle/>
          <a:p>
            <a:endParaRPr lang="tr-TR"/>
          </a:p>
        </p:txBody>
      </p:sp>
      <p:sp>
        <p:nvSpPr>
          <p:cNvPr id="10" name="9 Dikdörtgen"/>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767392" y="4928702"/>
            <a:ext cx="812800" cy="517524"/>
          </a:xfrm>
        </p:spPr>
        <p:txBody>
          <a:bodyPr/>
          <a:lstStyle/>
          <a:p>
            <a:fld id="{468D3C8A-9648-4721-9DB5-A393A27BB0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378358C-6537-4C29-AB5D-14CECC7EBC14}" type="datetimeFigureOut">
              <a:rPr lang="tr-TR" smtClean="0"/>
              <a:pPr/>
              <a:t>19.10.2023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68D3C8A-9648-4721-9DB5-A393A27BB0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40"/>
            <a:ext cx="22352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600" y="274639"/>
            <a:ext cx="8026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378358C-6537-4C29-AB5D-14CECC7EBC14}" type="datetimeFigureOut">
              <a:rPr lang="tr-TR" smtClean="0"/>
              <a:pPr/>
              <a:t>19.10.2023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68D3C8A-9648-4721-9DB5-A393A27BB0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609600" y="1600200"/>
            <a:ext cx="99568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4378358C-6537-4C29-AB5D-14CECC7EBC14}" type="datetimeFigureOut">
              <a:rPr lang="tr-TR" smtClean="0"/>
              <a:pPr/>
              <a:t>19.10.2023</a:t>
            </a:fld>
            <a:endParaRPr lang="tr-TR"/>
          </a:p>
        </p:txBody>
      </p:sp>
      <p:sp>
        <p:nvSpPr>
          <p:cNvPr id="9" name="8 Slayt Numarası Yer Tutucusu"/>
          <p:cNvSpPr>
            <a:spLocks noGrp="1"/>
          </p:cNvSpPr>
          <p:nvPr>
            <p:ph type="sldNum" sz="quarter" idx="15"/>
          </p:nvPr>
        </p:nvSpPr>
        <p:spPr/>
        <p:txBody>
          <a:bodyPr rtlCol="0"/>
          <a:lstStyle/>
          <a:p>
            <a:fld id="{468D3C8A-9648-4721-9DB5-A393A27BB0F1}"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3048000" y="2895600"/>
            <a:ext cx="82296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10732008" y="1106932"/>
            <a:ext cx="2286000" cy="508000"/>
          </a:xfrm>
        </p:spPr>
        <p:txBody>
          <a:bodyPr/>
          <a:lstStyle/>
          <a:p>
            <a:fld id="{4378358C-6537-4C29-AB5D-14CECC7EBC14}" type="datetimeFigureOut">
              <a:rPr lang="tr-TR" smtClean="0"/>
              <a:pPr/>
              <a:t>19.10.2023</a:t>
            </a:fld>
            <a:endParaRPr lang="tr-TR"/>
          </a:p>
        </p:txBody>
      </p:sp>
      <p:sp>
        <p:nvSpPr>
          <p:cNvPr id="5" name="4 Altbilgi Yer Tutucusu"/>
          <p:cNvSpPr>
            <a:spLocks noGrp="1"/>
          </p:cNvSpPr>
          <p:nvPr>
            <p:ph type="ftr" sz="quarter" idx="11"/>
          </p:nvPr>
        </p:nvSpPr>
        <p:spPr bwMode="auto">
          <a:xfrm rot="5400000">
            <a:off x="10046208" y="4114800"/>
            <a:ext cx="3657600" cy="512064"/>
          </a:xfrm>
        </p:spPr>
        <p:txBody>
          <a:bodyPr/>
          <a:lstStyle/>
          <a:p>
            <a:endParaRPr lang="tr-TR"/>
          </a:p>
        </p:txBody>
      </p:sp>
      <p:sp>
        <p:nvSpPr>
          <p:cNvPr id="9" name="8 Dikdörtgen"/>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787488" y="4928702"/>
            <a:ext cx="812800" cy="517524"/>
          </a:xfrm>
        </p:spPr>
        <p:txBody>
          <a:bodyPr/>
          <a:lstStyle/>
          <a:p>
            <a:fld id="{468D3C8A-9648-4721-9DB5-A393A27BB0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4378358C-6537-4C29-AB5D-14CECC7EBC14}" type="datetimeFigureOut">
              <a:rPr lang="tr-TR" smtClean="0"/>
              <a:pPr/>
              <a:t>19.10.2023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68D3C8A-9648-4721-9DB5-A393A27BB0F1}" type="slidenum">
              <a:rPr lang="tr-TR" smtClean="0"/>
              <a:pPr/>
              <a:t>‹#›</a:t>
            </a:fld>
            <a:endParaRPr lang="tr-TR"/>
          </a:p>
        </p:txBody>
      </p:sp>
      <p:sp>
        <p:nvSpPr>
          <p:cNvPr id="9" name="8 İçerik Yer Tutucusu"/>
          <p:cNvSpPr>
            <a:spLocks noGrp="1"/>
          </p:cNvSpPr>
          <p:nvPr>
            <p:ph sz="quarter" idx="1"/>
          </p:nvPr>
        </p:nvSpPr>
        <p:spPr>
          <a:xfrm>
            <a:off x="609600" y="1600200"/>
            <a:ext cx="48768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5693664" y="1600200"/>
            <a:ext cx="48768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3050"/>
            <a:ext cx="100584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4378358C-6537-4C29-AB5D-14CECC7EBC14}" type="datetimeFigureOut">
              <a:rPr lang="tr-TR" smtClean="0"/>
              <a:pPr/>
              <a:t>19.10.2023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468D3C8A-9648-4721-9DB5-A393A27BB0F1}" type="slidenum">
              <a:rPr lang="tr-TR" smtClean="0"/>
              <a:pPr/>
              <a:t>‹#›</a:t>
            </a:fld>
            <a:endParaRPr lang="tr-TR"/>
          </a:p>
        </p:txBody>
      </p:sp>
      <p:sp>
        <p:nvSpPr>
          <p:cNvPr id="11" name="10 İçerik Yer Tutucusu"/>
          <p:cNvSpPr>
            <a:spLocks noGrp="1"/>
          </p:cNvSpPr>
          <p:nvPr>
            <p:ph sz="quarter" idx="2"/>
          </p:nvPr>
        </p:nvSpPr>
        <p:spPr>
          <a:xfrm>
            <a:off x="609600" y="2362200"/>
            <a:ext cx="48768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5829300" y="2362200"/>
            <a:ext cx="48768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4378358C-6537-4C29-AB5D-14CECC7EBC14}" type="datetimeFigureOut">
              <a:rPr lang="tr-TR" smtClean="0"/>
              <a:pPr/>
              <a:t>19.10.2023</a:t>
            </a:fld>
            <a:endParaRPr lang="tr-TR"/>
          </a:p>
        </p:txBody>
      </p:sp>
      <p:sp>
        <p:nvSpPr>
          <p:cNvPr id="7" name="6 Slayt Numarası Yer Tutucusu"/>
          <p:cNvSpPr>
            <a:spLocks noGrp="1"/>
          </p:cNvSpPr>
          <p:nvPr>
            <p:ph type="sldNum" sz="quarter" idx="11"/>
          </p:nvPr>
        </p:nvSpPr>
        <p:spPr/>
        <p:txBody>
          <a:bodyPr rtlCol="0"/>
          <a:lstStyle/>
          <a:p>
            <a:fld id="{468D3C8A-9648-4721-9DB5-A393A27BB0F1}"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378358C-6537-4C29-AB5D-14CECC7EBC14}" type="datetimeFigureOut">
              <a:rPr lang="tr-TR" smtClean="0"/>
              <a:pPr/>
              <a:t>19.10.2023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468D3C8A-9648-4721-9DB5-A393A27BB0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406400" y="274320"/>
            <a:ext cx="75184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4378358C-6537-4C29-AB5D-14CECC7EBC14}" type="datetimeFigureOut">
              <a:rPr lang="tr-TR" smtClean="0"/>
              <a:pPr/>
              <a:t>19.10.2023</a:t>
            </a:fld>
            <a:endParaRPr lang="tr-TR"/>
          </a:p>
        </p:txBody>
      </p:sp>
      <p:sp>
        <p:nvSpPr>
          <p:cNvPr id="22" name="21 Slayt Numarası Yer Tutucusu"/>
          <p:cNvSpPr>
            <a:spLocks noGrp="1"/>
          </p:cNvSpPr>
          <p:nvPr>
            <p:ph type="sldNum" sz="quarter" idx="15"/>
          </p:nvPr>
        </p:nvSpPr>
        <p:spPr/>
        <p:txBody>
          <a:bodyPr rtlCol="0"/>
          <a:lstStyle/>
          <a:p>
            <a:fld id="{468D3C8A-9648-4721-9DB5-A393A27BB0F1}"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5518404" y="3124200"/>
            <a:ext cx="6309360" cy="6096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4378358C-6537-4C29-AB5D-14CECC7EBC14}" type="datetimeFigureOut">
              <a:rPr lang="tr-TR" smtClean="0"/>
              <a:pPr/>
              <a:t>19.10.2023</a:t>
            </a:fld>
            <a:endParaRPr lang="tr-TR"/>
          </a:p>
        </p:txBody>
      </p:sp>
      <p:sp>
        <p:nvSpPr>
          <p:cNvPr id="18" name="17 Slayt Numarası Yer Tutucusu"/>
          <p:cNvSpPr>
            <a:spLocks noGrp="1"/>
          </p:cNvSpPr>
          <p:nvPr>
            <p:ph type="sldNum" sz="quarter" idx="11"/>
          </p:nvPr>
        </p:nvSpPr>
        <p:spPr/>
        <p:txBody>
          <a:bodyPr rtlCol="0"/>
          <a:lstStyle/>
          <a:p>
            <a:fld id="{468D3C8A-9648-4721-9DB5-A393A27BB0F1}"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609600" y="274638"/>
            <a:ext cx="99568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4378358C-6537-4C29-AB5D-14CECC7EBC14}" type="datetimeFigureOut">
              <a:rPr lang="tr-TR" smtClean="0"/>
              <a:pPr/>
              <a:t>19.10.2023</a:t>
            </a:fld>
            <a:endParaRPr lang="tr-TR"/>
          </a:p>
        </p:txBody>
      </p:sp>
      <p:sp>
        <p:nvSpPr>
          <p:cNvPr id="3" name="2 Altbilgi Yer Tutucusu"/>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468D3C8A-9648-4721-9DB5-A393A27BB0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sphere">
          <a:fgClr>
            <a:schemeClr val="bg2"/>
          </a:fgClr>
          <a:bgClr>
            <a:schemeClr val="bg1"/>
          </a:bgClr>
        </a:patt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2088108" y="854947"/>
            <a:ext cx="9280478" cy="1862664"/>
          </a:xfrm>
        </p:spPr>
        <p:txBody>
          <a:bodyPr>
            <a:normAutofit fontScale="90000"/>
          </a:bodyPr>
          <a:lstStyle/>
          <a:p>
            <a:pPr algn="ctr"/>
            <a:r>
              <a:rPr lang="tr-TR" sz="4400" b="1" dirty="0" smtClean="0">
                <a:latin typeface="Times New Roman" pitchFamily="18" charset="0"/>
                <a:cs typeface="Times New Roman" pitchFamily="18" charset="0"/>
              </a:rPr>
              <a:t>BİLİNÇLİ TEKNOLOJİ KULLANIMI</a:t>
            </a:r>
            <a:br>
              <a:rPr lang="tr-TR" sz="4400" b="1" dirty="0" smtClean="0">
                <a:latin typeface="Times New Roman" pitchFamily="18" charset="0"/>
                <a:cs typeface="Times New Roman" pitchFamily="18" charset="0"/>
              </a:rPr>
            </a:br>
            <a:r>
              <a:rPr lang="tr-TR" sz="4400" b="1" dirty="0" smtClean="0">
                <a:latin typeface="Times New Roman" pitchFamily="18" charset="0"/>
                <a:cs typeface="Times New Roman" pitchFamily="18" charset="0"/>
              </a:rPr>
              <a:t/>
            </a:r>
            <a:br>
              <a:rPr lang="tr-TR" sz="4400" b="1" dirty="0" smtClean="0">
                <a:latin typeface="Times New Roman" pitchFamily="18" charset="0"/>
                <a:cs typeface="Times New Roman" pitchFamily="18" charset="0"/>
              </a:rPr>
            </a:br>
            <a:r>
              <a:rPr lang="tr-TR" sz="4400" b="1" dirty="0" smtClean="0">
                <a:latin typeface="Times New Roman" pitchFamily="18" charset="0"/>
                <a:cs typeface="Times New Roman" pitchFamily="18" charset="0"/>
              </a:rPr>
              <a:t> </a:t>
            </a:r>
            <a:r>
              <a:rPr lang="tr-TR" sz="4400" dirty="0" smtClean="0">
                <a:latin typeface="Times New Roman" pitchFamily="18" charset="0"/>
                <a:cs typeface="Times New Roman" pitchFamily="18" charset="0"/>
              </a:rPr>
              <a:t>VELİ </a:t>
            </a:r>
            <a:r>
              <a:rPr lang="tr-TR" sz="4400" dirty="0" smtClean="0">
                <a:latin typeface="Times New Roman" pitchFamily="18" charset="0"/>
                <a:cs typeface="Times New Roman" pitchFamily="18" charset="0"/>
              </a:rPr>
              <a:t>SEMİNERİ</a:t>
            </a:r>
            <a:endParaRPr lang="tr-TR" sz="4400" b="1" dirty="0">
              <a:latin typeface="Times New Roman" pitchFamily="18" charset="0"/>
              <a:cs typeface="Times New Roman" pitchFamily="18" charset="0"/>
            </a:endParaRPr>
          </a:p>
        </p:txBody>
      </p:sp>
      <p:sp>
        <p:nvSpPr>
          <p:cNvPr id="3" name="Metin kutusu 2"/>
          <p:cNvSpPr txBox="1"/>
          <p:nvPr/>
        </p:nvSpPr>
        <p:spPr>
          <a:xfrm>
            <a:off x="3962400" y="4088524"/>
            <a:ext cx="6936828" cy="830997"/>
          </a:xfrm>
          <a:prstGeom prst="rect">
            <a:avLst/>
          </a:prstGeom>
          <a:noFill/>
        </p:spPr>
        <p:txBody>
          <a:bodyPr wrap="square" rtlCol="0">
            <a:spAutoFit/>
          </a:bodyPr>
          <a:lstStyle/>
          <a:p>
            <a:pPr algn="ctr"/>
            <a:r>
              <a:rPr lang="tr-TR" sz="2400" dirty="0" smtClean="0">
                <a:solidFill>
                  <a:srgbClr val="C00000"/>
                </a:solidFill>
              </a:rPr>
              <a:t>ŞEHİT ONBAŞI MURAT ŞENGÖZ KIZ ANADOLU İMAM HATİP LİSESİ</a:t>
            </a:r>
            <a:endParaRPr lang="tr-TR" sz="2400" dirty="0">
              <a:solidFill>
                <a:srgbClr val="C00000"/>
              </a:solidFill>
            </a:endParaRPr>
          </a:p>
        </p:txBody>
      </p:sp>
    </p:spTree>
    <p:extLst>
      <p:ext uri="{BB962C8B-B14F-4D97-AF65-F5344CB8AC3E}">
        <p14:creationId xmlns:p14="http://schemas.microsoft.com/office/powerpoint/2010/main" val="311997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Düz Bağlayıcı 4"/>
          <p:cNvCxnSpPr/>
          <p:nvPr/>
        </p:nvCxnSpPr>
        <p:spPr>
          <a:xfrm flipV="1">
            <a:off x="1352759" y="533387"/>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6" name="Düz Bağlayıcı 5"/>
          <p:cNvCxnSpPr/>
          <p:nvPr/>
        </p:nvCxnSpPr>
        <p:spPr>
          <a:xfrm flipV="1">
            <a:off x="1352759" y="1130686"/>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7" name="Dikdörtgen 6"/>
          <p:cNvSpPr/>
          <p:nvPr/>
        </p:nvSpPr>
        <p:spPr>
          <a:xfrm>
            <a:off x="4278015" y="547035"/>
            <a:ext cx="3445174" cy="584775"/>
          </a:xfrm>
          <a:prstGeom prst="rect">
            <a:avLst/>
          </a:prstGeom>
        </p:spPr>
        <p:txBody>
          <a:bodyPr wrap="none">
            <a:spAutoFit/>
          </a:bodyPr>
          <a:lstStyle/>
          <a:p>
            <a:r>
              <a:rPr lang="tr-TR" sz="3200" b="1" dirty="0" smtClean="0">
                <a:latin typeface="Times New Roman" pitchFamily="18" charset="0"/>
                <a:cs typeface="Times New Roman" pitchFamily="18" charset="0"/>
              </a:rPr>
              <a:t>4. Çocuk ve Ekran</a:t>
            </a:r>
            <a:endParaRPr lang="tr-TR" sz="3200" b="1" dirty="0">
              <a:latin typeface="Times New Roman" pitchFamily="18" charset="0"/>
              <a:cs typeface="Times New Roman" pitchFamily="18" charset="0"/>
            </a:endParaRPr>
          </a:p>
        </p:txBody>
      </p:sp>
      <p:sp>
        <p:nvSpPr>
          <p:cNvPr id="2" name="Metin kutusu 1"/>
          <p:cNvSpPr txBox="1"/>
          <p:nvPr/>
        </p:nvSpPr>
        <p:spPr>
          <a:xfrm>
            <a:off x="655568" y="1313793"/>
            <a:ext cx="6911880" cy="4672882"/>
          </a:xfrm>
          <a:prstGeom prst="rect">
            <a:avLst/>
          </a:prstGeom>
          <a:noFill/>
        </p:spPr>
        <p:txBody>
          <a:bodyPr wrap="square" rtlCol="0">
            <a:spAutoFit/>
          </a:bodyPr>
          <a:lstStyle/>
          <a:p>
            <a:pPr marL="285750" indent="-285750" algn="just">
              <a:lnSpc>
                <a:spcPts val="3000"/>
              </a:lnSpc>
              <a:buFont typeface="Wingdings" panose="05000000000000000000" pitchFamily="2" charset="2"/>
              <a:buChar char="§"/>
            </a:pPr>
            <a:r>
              <a:rPr lang="tr-TR" sz="2400" dirty="0" smtClean="0">
                <a:latin typeface="Times New Roman" pitchFamily="18" charset="0"/>
                <a:cs typeface="Times New Roman" pitchFamily="18" charset="0"/>
              </a:rPr>
              <a:t>Ekran çocukların serbest oynama hakkını elinden alarak onlara zarar verir.</a:t>
            </a:r>
          </a:p>
          <a:p>
            <a:pPr marL="285750" indent="-285750" algn="just">
              <a:lnSpc>
                <a:spcPts val="3000"/>
              </a:lnSpc>
              <a:buFont typeface="Wingdings" panose="05000000000000000000" pitchFamily="2" charset="2"/>
              <a:buChar char="§"/>
            </a:pPr>
            <a:r>
              <a:rPr lang="tr-TR" sz="2400" dirty="0" smtClean="0">
                <a:latin typeface="Times New Roman" pitchFamily="18" charset="0"/>
                <a:cs typeface="Times New Roman" pitchFamily="18" charset="0"/>
              </a:rPr>
              <a:t>Ekran aynı zamanda çocuğun hareket etme imkânını elinden alır.</a:t>
            </a:r>
          </a:p>
          <a:p>
            <a:pPr marL="285750" indent="-285750" algn="just">
              <a:lnSpc>
                <a:spcPts val="3000"/>
              </a:lnSpc>
              <a:buFont typeface="Wingdings" panose="05000000000000000000" pitchFamily="2" charset="2"/>
              <a:buChar char="§"/>
            </a:pPr>
            <a:r>
              <a:rPr lang="tr-TR" sz="2400" dirty="0" smtClean="0">
                <a:latin typeface="Times New Roman" pitchFamily="18" charset="0"/>
                <a:cs typeface="Times New Roman" pitchFamily="18" charset="0"/>
              </a:rPr>
              <a:t>Çocuğun hayal gücünü elinden alır.</a:t>
            </a:r>
          </a:p>
          <a:p>
            <a:pPr marL="285750" indent="-285750" algn="just">
              <a:lnSpc>
                <a:spcPts val="3000"/>
              </a:lnSpc>
              <a:buFont typeface="Wingdings" panose="05000000000000000000" pitchFamily="2" charset="2"/>
              <a:buChar char="§"/>
            </a:pPr>
            <a:r>
              <a:rPr lang="tr-TR" sz="2400" dirty="0" smtClean="0">
                <a:latin typeface="Times New Roman" pitchFamily="18" charset="0"/>
                <a:cs typeface="Times New Roman" pitchFamily="18" charset="0"/>
              </a:rPr>
              <a:t>Çocukların sosyalleşme imkânlarını elinden alır.</a:t>
            </a:r>
          </a:p>
          <a:p>
            <a:pPr marL="285750" indent="-285750" algn="just">
              <a:lnSpc>
                <a:spcPts val="3000"/>
              </a:lnSpc>
              <a:buFont typeface="Wingdings" panose="05000000000000000000" pitchFamily="2" charset="2"/>
              <a:buChar char="§"/>
            </a:pPr>
            <a:r>
              <a:rPr lang="tr-TR" sz="2400" dirty="0" smtClean="0">
                <a:latin typeface="Times New Roman" pitchFamily="18" charset="0"/>
                <a:cs typeface="Times New Roman" pitchFamily="18" charset="0"/>
              </a:rPr>
              <a:t>Ekranlarda sunulan aşk, moda, sevgili, cinsellik ve alışveriş konularına ilişkin kavramlar çocukların duygularını olumsuz etkiler.</a:t>
            </a:r>
          </a:p>
          <a:p>
            <a:pPr marL="285750" indent="-285750" algn="just">
              <a:lnSpc>
                <a:spcPts val="3000"/>
              </a:lnSpc>
              <a:buFont typeface="Wingdings" panose="05000000000000000000" pitchFamily="2" charset="2"/>
              <a:buChar char="§"/>
            </a:pPr>
            <a:r>
              <a:rPr lang="tr-TR" sz="2400" dirty="0" smtClean="0">
                <a:latin typeface="Times New Roman" pitchFamily="18" charset="0"/>
                <a:cs typeface="Times New Roman" pitchFamily="18" charset="0"/>
              </a:rPr>
              <a:t>Bazı film, çizgi film ve animasyonlarda sunulan bilinçaltı telkinler, </a:t>
            </a:r>
            <a:r>
              <a:rPr lang="tr-TR" sz="2400" dirty="0" err="1" smtClean="0">
                <a:latin typeface="Times New Roman" pitchFamily="18" charset="0"/>
                <a:cs typeface="Times New Roman" pitchFamily="18" charset="0"/>
              </a:rPr>
              <a:t>subliminal</a:t>
            </a:r>
            <a:r>
              <a:rPr lang="tr-TR" sz="2400" dirty="0" smtClean="0">
                <a:latin typeface="Times New Roman" pitchFamily="18" charset="0"/>
                <a:cs typeface="Times New Roman" pitchFamily="18" charset="0"/>
              </a:rPr>
              <a:t> mesajlar da çocukların saf zihinlerine zararlı tohumlar eker. </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0517" y="2913268"/>
            <a:ext cx="2628900" cy="1600200"/>
          </a:xfrm>
          <a:prstGeom prst="rect">
            <a:avLst/>
          </a:prstGeom>
          <a:ln>
            <a:noFill/>
          </a:ln>
          <a:effectLst>
            <a:softEdge rad="112500"/>
          </a:effectLst>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0517" y="1179718"/>
            <a:ext cx="2628900" cy="1733550"/>
          </a:xfrm>
          <a:prstGeom prst="rect">
            <a:avLst/>
          </a:prstGeom>
          <a:ln>
            <a:noFill/>
          </a:ln>
          <a:effectLst>
            <a:softEdge rad="112500"/>
          </a:effectLst>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0517" y="4513468"/>
            <a:ext cx="2628901" cy="1761171"/>
          </a:xfrm>
          <a:prstGeom prst="rect">
            <a:avLst/>
          </a:prstGeom>
          <a:ln>
            <a:noFill/>
          </a:ln>
          <a:effectLst>
            <a:softEdge rad="112500"/>
          </a:effectLst>
        </p:spPr>
      </p:pic>
    </p:spTree>
    <p:extLst>
      <p:ext uri="{BB962C8B-B14F-4D97-AF65-F5344CB8AC3E}">
        <p14:creationId xmlns:p14="http://schemas.microsoft.com/office/powerpoint/2010/main" val="2081756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Düz Bağlayıcı 4"/>
          <p:cNvCxnSpPr/>
          <p:nvPr/>
        </p:nvCxnSpPr>
        <p:spPr>
          <a:xfrm flipV="1">
            <a:off x="1352759" y="533387"/>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6" name="Düz Bağlayıcı 5"/>
          <p:cNvCxnSpPr/>
          <p:nvPr/>
        </p:nvCxnSpPr>
        <p:spPr>
          <a:xfrm flipV="1">
            <a:off x="1352759" y="1130686"/>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7" name="Dikdörtgen 6"/>
          <p:cNvSpPr/>
          <p:nvPr/>
        </p:nvSpPr>
        <p:spPr>
          <a:xfrm>
            <a:off x="2123394" y="551306"/>
            <a:ext cx="8004114" cy="584775"/>
          </a:xfrm>
          <a:prstGeom prst="rect">
            <a:avLst/>
          </a:prstGeom>
        </p:spPr>
        <p:txBody>
          <a:bodyPr wrap="none">
            <a:spAutoFit/>
          </a:bodyPr>
          <a:lstStyle/>
          <a:p>
            <a:r>
              <a:rPr lang="tr-TR" sz="3200" b="1" dirty="0" smtClean="0">
                <a:latin typeface="Times New Roman" pitchFamily="18" charset="0"/>
                <a:cs typeface="Times New Roman" pitchFamily="18" charset="0"/>
              </a:rPr>
              <a:t>Çocukların Ekranla İlişkisi Nasıl Olmalıdır?</a:t>
            </a:r>
            <a:endParaRPr lang="tr-TR" sz="3200" b="1" dirty="0">
              <a:latin typeface="Times New Roman" pitchFamily="18" charset="0"/>
              <a:cs typeface="Times New Roman" pitchFamily="18" charset="0"/>
            </a:endParaRPr>
          </a:p>
        </p:txBody>
      </p:sp>
      <p:sp>
        <p:nvSpPr>
          <p:cNvPr id="2" name="Metin kutusu 1"/>
          <p:cNvSpPr txBox="1"/>
          <p:nvPr/>
        </p:nvSpPr>
        <p:spPr>
          <a:xfrm>
            <a:off x="1010416" y="1313793"/>
            <a:ext cx="10043963" cy="4893647"/>
          </a:xfrm>
          <a:prstGeom prst="rect">
            <a:avLst/>
          </a:prstGeom>
          <a:noFill/>
        </p:spPr>
        <p:txBody>
          <a:bodyPr wrap="square" rtlCol="0">
            <a:spAutoFit/>
          </a:bodyPr>
          <a:lstStyle/>
          <a:p>
            <a:pPr marL="457200" indent="-457200" algn="just">
              <a:buAutoNum type="alphaLcParenR"/>
            </a:pPr>
            <a:r>
              <a:rPr lang="tr-TR" sz="2400" b="1" dirty="0" smtClean="0">
                <a:solidFill>
                  <a:srgbClr val="FF0000"/>
                </a:solidFill>
                <a:latin typeface="Times New Roman" pitchFamily="18" charset="0"/>
                <a:cs typeface="Times New Roman" pitchFamily="18" charset="0"/>
              </a:rPr>
              <a:t>Çocuklar Ekran Başında Ne Kadar Kalmalıdır (tablet, telefon, bilgisayar, laptop vb.)?</a:t>
            </a:r>
          </a:p>
          <a:p>
            <a:pPr algn="just"/>
            <a:r>
              <a:rPr lang="tr-TR" sz="2400" b="1" dirty="0" smtClean="0">
                <a:latin typeface="Times New Roman" pitchFamily="18" charset="0"/>
                <a:cs typeface="Times New Roman" pitchFamily="18" charset="0"/>
              </a:rPr>
              <a:t>0-3 Yaş: </a:t>
            </a:r>
            <a:r>
              <a:rPr lang="tr-TR" sz="2400" dirty="0" smtClean="0">
                <a:latin typeface="Times New Roman" pitchFamily="18" charset="0"/>
                <a:cs typeface="Times New Roman" pitchFamily="18" charset="0"/>
              </a:rPr>
              <a:t>Olabildiğince ekrandan uzak tutulmalıdır. Ekran başında vakit geçirmemelidir. </a:t>
            </a:r>
          </a:p>
          <a:p>
            <a:pPr algn="just"/>
            <a:r>
              <a:rPr lang="tr-TR" sz="2400" b="1" dirty="0" smtClean="0">
                <a:latin typeface="Times New Roman" pitchFamily="18" charset="0"/>
                <a:cs typeface="Times New Roman" pitchFamily="18" charset="0"/>
              </a:rPr>
              <a:t>3-6 Yaş: </a:t>
            </a:r>
            <a:r>
              <a:rPr lang="tr-TR" sz="2400" dirty="0" smtClean="0">
                <a:latin typeface="Times New Roman" pitchFamily="18" charset="0"/>
                <a:cs typeface="Times New Roman" pitchFamily="18" charset="0"/>
              </a:rPr>
              <a:t>Günlük ortalama süre 20-30 dakikayı geçmemelidir.</a:t>
            </a:r>
          </a:p>
          <a:p>
            <a:pPr algn="just"/>
            <a:r>
              <a:rPr lang="tr-TR" sz="2400" b="1" dirty="0" smtClean="0">
                <a:latin typeface="Times New Roman" pitchFamily="18" charset="0"/>
                <a:cs typeface="Times New Roman" pitchFamily="18" charset="0"/>
              </a:rPr>
              <a:t>6-9 </a:t>
            </a:r>
            <a:r>
              <a:rPr lang="tr-TR" sz="2400" b="1" dirty="0">
                <a:latin typeface="Times New Roman" pitchFamily="18" charset="0"/>
                <a:cs typeface="Times New Roman" pitchFamily="18" charset="0"/>
              </a:rPr>
              <a:t>Yaş: </a:t>
            </a:r>
            <a:r>
              <a:rPr lang="tr-TR" sz="2400" dirty="0">
                <a:latin typeface="Times New Roman" pitchFamily="18" charset="0"/>
                <a:cs typeface="Times New Roman" pitchFamily="18" charset="0"/>
              </a:rPr>
              <a:t>Günlük ortalama süre </a:t>
            </a:r>
            <a:r>
              <a:rPr lang="tr-TR" sz="2400" dirty="0" smtClean="0">
                <a:latin typeface="Times New Roman" pitchFamily="18" charset="0"/>
                <a:cs typeface="Times New Roman" pitchFamily="18" charset="0"/>
              </a:rPr>
              <a:t>40-50 </a:t>
            </a:r>
            <a:r>
              <a:rPr lang="tr-TR" sz="2400" dirty="0">
                <a:latin typeface="Times New Roman" pitchFamily="18" charset="0"/>
                <a:cs typeface="Times New Roman" pitchFamily="18" charset="0"/>
              </a:rPr>
              <a:t>dakikayı geçmemelidir.</a:t>
            </a:r>
          </a:p>
          <a:p>
            <a:pPr algn="just"/>
            <a:r>
              <a:rPr lang="tr-TR" sz="2400" b="1" dirty="0" smtClean="0">
                <a:latin typeface="Times New Roman" pitchFamily="18" charset="0"/>
                <a:cs typeface="Times New Roman" pitchFamily="18" charset="0"/>
              </a:rPr>
              <a:t>9-12 </a:t>
            </a:r>
            <a:r>
              <a:rPr lang="tr-TR" sz="2400" b="1" dirty="0">
                <a:latin typeface="Times New Roman" pitchFamily="18" charset="0"/>
                <a:cs typeface="Times New Roman" pitchFamily="18" charset="0"/>
              </a:rPr>
              <a:t>Yaş: </a:t>
            </a:r>
            <a:r>
              <a:rPr lang="tr-TR" sz="2400" dirty="0">
                <a:latin typeface="Times New Roman" pitchFamily="18" charset="0"/>
                <a:cs typeface="Times New Roman" pitchFamily="18" charset="0"/>
              </a:rPr>
              <a:t>Günlük ortalama süre </a:t>
            </a:r>
            <a:r>
              <a:rPr lang="tr-TR" sz="2400" dirty="0" smtClean="0">
                <a:latin typeface="Times New Roman" pitchFamily="18" charset="0"/>
                <a:cs typeface="Times New Roman" pitchFamily="18" charset="0"/>
              </a:rPr>
              <a:t>60-70 </a:t>
            </a:r>
            <a:r>
              <a:rPr lang="tr-TR" sz="2400" dirty="0">
                <a:latin typeface="Times New Roman" pitchFamily="18" charset="0"/>
                <a:cs typeface="Times New Roman" pitchFamily="18" charset="0"/>
              </a:rPr>
              <a:t>dakikayı geçmemelidir.</a:t>
            </a:r>
          </a:p>
          <a:p>
            <a:pPr algn="just"/>
            <a:r>
              <a:rPr lang="tr-TR" sz="2400" b="1" dirty="0" smtClean="0">
                <a:latin typeface="Times New Roman" pitchFamily="18" charset="0"/>
                <a:cs typeface="Times New Roman" pitchFamily="18" charset="0"/>
              </a:rPr>
              <a:t>12 Yaş ve Üstü: </a:t>
            </a:r>
            <a:r>
              <a:rPr lang="tr-TR" sz="2400" dirty="0">
                <a:latin typeface="Times New Roman" pitchFamily="18" charset="0"/>
                <a:cs typeface="Times New Roman" pitchFamily="18" charset="0"/>
              </a:rPr>
              <a:t>Günlük ortalama süre </a:t>
            </a:r>
            <a:r>
              <a:rPr lang="tr-TR" sz="2400" dirty="0" smtClean="0">
                <a:latin typeface="Times New Roman" pitchFamily="18" charset="0"/>
                <a:cs typeface="Times New Roman" pitchFamily="18" charset="0"/>
              </a:rPr>
              <a:t>120 </a:t>
            </a:r>
            <a:r>
              <a:rPr lang="tr-TR" sz="2400" dirty="0">
                <a:latin typeface="Times New Roman" pitchFamily="18" charset="0"/>
                <a:cs typeface="Times New Roman" pitchFamily="18" charset="0"/>
              </a:rPr>
              <a:t>dakikayı geçmemelidir</a:t>
            </a:r>
            <a:r>
              <a:rPr lang="tr-TR" sz="2400" dirty="0" smtClean="0">
                <a:latin typeface="Times New Roman" pitchFamily="18" charset="0"/>
                <a:cs typeface="Times New Roman" pitchFamily="18" charset="0"/>
              </a:rPr>
              <a:t>.</a:t>
            </a:r>
          </a:p>
          <a:p>
            <a:pPr algn="just"/>
            <a:r>
              <a:rPr lang="tr-TR" sz="2400" b="1" dirty="0" smtClean="0">
                <a:solidFill>
                  <a:srgbClr val="FF0000"/>
                </a:solidFill>
                <a:latin typeface="Times New Roman" pitchFamily="18" charset="0"/>
                <a:cs typeface="Times New Roman" pitchFamily="18" charset="0"/>
              </a:rPr>
              <a:t>b) Çocuklar Ne Zaman Ne Kadar Süreyle Sanal Oyun Oynamalıdır?</a:t>
            </a:r>
          </a:p>
          <a:p>
            <a:pPr algn="just"/>
            <a:r>
              <a:rPr lang="tr-TR" sz="2400" dirty="0" smtClean="0">
                <a:latin typeface="Times New Roman" pitchFamily="18" charset="0"/>
                <a:cs typeface="Times New Roman" pitchFamily="18" charset="0"/>
              </a:rPr>
              <a:t>6 yaş öncesi çocukların sanal oyun ile tanışması doğru değildir. Okul çağı çocukları hafta içinde ziyade hafta sonları ve tatil dönemlerinde haftada 2 saat izin verilebilir. </a:t>
            </a:r>
            <a:endParaRPr lang="tr-TR" sz="2400" dirty="0">
              <a:latin typeface="Times New Roman" pitchFamily="18" charset="0"/>
              <a:cs typeface="Times New Roman" pitchFamily="18" charset="0"/>
            </a:endParaRPr>
          </a:p>
          <a:p>
            <a:endParaRPr lang="tr-TR" sz="2400" b="1" dirty="0" smtClean="0">
              <a:solidFill>
                <a:srgbClr val="00B0F0"/>
              </a:solidFill>
              <a:latin typeface="Times New Roman" pitchFamily="18" charset="0"/>
              <a:cs typeface="Times New Roman" pitchFamily="18" charset="0"/>
            </a:endParaRPr>
          </a:p>
        </p:txBody>
      </p:sp>
    </p:spTree>
    <p:extLst>
      <p:ext uri="{BB962C8B-B14F-4D97-AF65-F5344CB8AC3E}">
        <p14:creationId xmlns:p14="http://schemas.microsoft.com/office/powerpoint/2010/main" val="4067343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55567" y="754703"/>
            <a:ext cx="10535597" cy="5478423"/>
          </a:xfrm>
          <a:prstGeom prst="rect">
            <a:avLst/>
          </a:prstGeom>
          <a:noFill/>
        </p:spPr>
        <p:txBody>
          <a:bodyPr wrap="square" rtlCol="0">
            <a:spAutoFit/>
          </a:bodyPr>
          <a:lstStyle/>
          <a:p>
            <a:pPr algn="just">
              <a:lnSpc>
                <a:spcPts val="3000"/>
              </a:lnSpc>
            </a:pPr>
            <a:r>
              <a:rPr lang="tr-TR" sz="2400" b="1" dirty="0" smtClean="0">
                <a:solidFill>
                  <a:srgbClr val="FF0000"/>
                </a:solidFill>
                <a:latin typeface="Times New Roman" pitchFamily="18" charset="0"/>
                <a:cs typeface="Times New Roman" pitchFamily="18" charset="0"/>
              </a:rPr>
              <a:t>c) Çocuklar İnternetle Ne zaman Tanışmalıdır?</a:t>
            </a:r>
          </a:p>
          <a:p>
            <a:pPr algn="just">
              <a:lnSpc>
                <a:spcPts val="3000"/>
              </a:lnSpc>
            </a:pPr>
            <a:r>
              <a:rPr lang="tr-TR" sz="2400" dirty="0" smtClean="0">
                <a:latin typeface="Times New Roman" pitchFamily="18" charset="0"/>
                <a:cs typeface="Times New Roman" pitchFamily="18" charset="0"/>
              </a:rPr>
              <a:t>İlkokul çağı yani 7 yaşından sonra çocuklara internet kullanımı öğretilebilir. Ancak aile şifrelemesi ve güvenli filtre aramaları kullanmak önemlidir.</a:t>
            </a:r>
          </a:p>
          <a:p>
            <a:pPr algn="just">
              <a:lnSpc>
                <a:spcPts val="3000"/>
              </a:lnSpc>
            </a:pPr>
            <a:r>
              <a:rPr lang="tr-TR" sz="2400" b="1" dirty="0">
                <a:solidFill>
                  <a:srgbClr val="FF0000"/>
                </a:solidFill>
                <a:latin typeface="Times New Roman" pitchFamily="18" charset="0"/>
                <a:cs typeface="Times New Roman" pitchFamily="18" charset="0"/>
              </a:rPr>
              <a:t>d</a:t>
            </a:r>
            <a:r>
              <a:rPr lang="tr-TR" sz="2400" b="1" dirty="0" smtClean="0">
                <a:solidFill>
                  <a:srgbClr val="FF0000"/>
                </a:solidFill>
                <a:latin typeface="Times New Roman" pitchFamily="18" charset="0"/>
                <a:cs typeface="Times New Roman" pitchFamily="18" charset="0"/>
              </a:rPr>
              <a:t>) Çocuklara Ne Zaman Telefon Alınmalıdır?</a:t>
            </a:r>
          </a:p>
          <a:p>
            <a:pPr algn="just">
              <a:lnSpc>
                <a:spcPts val="3000"/>
              </a:lnSpc>
            </a:pPr>
            <a:r>
              <a:rPr lang="tr-TR" sz="2400" dirty="0" smtClean="0">
                <a:latin typeface="Times New Roman" pitchFamily="18" charset="0"/>
                <a:cs typeface="Times New Roman" pitchFamily="18" charset="0"/>
              </a:rPr>
              <a:t>Ciddi güvenlik ve haberleşme ihtiyaçları dışında çocukların cep telefonuna sahip olma yaşları lise dönemi ve sonrasıdır. Çocukların ısrarcı olması, farklı ilgi alanları da göz önüne alınarak (MP3, MP4 çalar, tablet) gibi telafi edici ürünler alınabilir. Yüksek kaliteli telefon almamaya özen gösterilmeli ve çocuğun telefon parasının en azından bir kısmını onun biriktirmesi sağlanabilir.</a:t>
            </a:r>
            <a:endParaRPr lang="tr-TR" sz="2400" dirty="0">
              <a:latin typeface="Times New Roman" pitchFamily="18" charset="0"/>
              <a:cs typeface="Times New Roman" pitchFamily="18" charset="0"/>
            </a:endParaRPr>
          </a:p>
          <a:p>
            <a:pPr algn="just">
              <a:lnSpc>
                <a:spcPts val="3000"/>
              </a:lnSpc>
            </a:pPr>
            <a:r>
              <a:rPr lang="tr-TR" sz="2400" b="1" dirty="0">
                <a:solidFill>
                  <a:srgbClr val="FF0000"/>
                </a:solidFill>
                <a:latin typeface="Times New Roman" pitchFamily="18" charset="0"/>
                <a:cs typeface="Times New Roman" pitchFamily="18" charset="0"/>
              </a:rPr>
              <a:t>d) Çocuklara Ne Zaman </a:t>
            </a:r>
            <a:r>
              <a:rPr lang="tr-TR" sz="2400" b="1" dirty="0" smtClean="0">
                <a:solidFill>
                  <a:srgbClr val="FF0000"/>
                </a:solidFill>
                <a:latin typeface="Times New Roman" pitchFamily="18" charset="0"/>
                <a:cs typeface="Times New Roman" pitchFamily="18" charset="0"/>
              </a:rPr>
              <a:t>Sosyal Medya Hesabı Açılmalıdır?</a:t>
            </a:r>
            <a:endParaRPr lang="tr-TR" sz="2400" b="1" dirty="0">
              <a:solidFill>
                <a:srgbClr val="FF0000"/>
              </a:solidFill>
              <a:latin typeface="Times New Roman" pitchFamily="18" charset="0"/>
              <a:cs typeface="Times New Roman" pitchFamily="18" charset="0"/>
            </a:endParaRPr>
          </a:p>
          <a:p>
            <a:pPr algn="just">
              <a:lnSpc>
                <a:spcPts val="3000"/>
              </a:lnSpc>
            </a:pPr>
            <a:r>
              <a:rPr lang="tr-TR" sz="2400" dirty="0" smtClean="0">
                <a:latin typeface="Times New Roman" pitchFamily="18" charset="0"/>
                <a:cs typeface="Times New Roman" pitchFamily="18" charset="0"/>
              </a:rPr>
              <a:t>Normalde facebook, twitter gibi sosyal sitelerin kullanım yaşı 13 ile sınırlandırılmıştır. Pedagojik olarak ise bu yaş 16’dır. Sosyal medya konusunda bilgilerin güvenirliğini sağlama, siber zorbalık ve sosyal medya kaynaklı zararlar anlatılmalıdır. </a:t>
            </a:r>
          </a:p>
        </p:txBody>
      </p:sp>
    </p:spTree>
    <p:extLst>
      <p:ext uri="{BB962C8B-B14F-4D97-AF65-F5344CB8AC3E}">
        <p14:creationId xmlns:p14="http://schemas.microsoft.com/office/powerpoint/2010/main" val="2301866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r="3975"/>
          <a:stretch/>
        </p:blipFill>
        <p:spPr>
          <a:xfrm>
            <a:off x="458280" y="437356"/>
            <a:ext cx="6835898" cy="5963444"/>
          </a:xfrm>
          <a:prstGeom prst="rect">
            <a:avLst/>
          </a:prstGeom>
          <a:solidFill>
            <a:schemeClr val="bg1"/>
          </a:solidFill>
          <a:ln>
            <a:solidFill>
              <a:srgbClr val="FFFFFF"/>
            </a:solidFill>
          </a:ln>
        </p:spPr>
      </p:pic>
      <p:sp>
        <p:nvSpPr>
          <p:cNvPr id="3" name="Metin kutusu 2"/>
          <p:cNvSpPr txBox="1"/>
          <p:nvPr/>
        </p:nvSpPr>
        <p:spPr>
          <a:xfrm>
            <a:off x="7145932" y="1765896"/>
            <a:ext cx="4511137" cy="4154984"/>
          </a:xfrm>
          <a:prstGeom prst="rect">
            <a:avLst/>
          </a:prstGeom>
          <a:noFill/>
        </p:spPr>
        <p:txBody>
          <a:bodyPr wrap="square" rtlCol="0">
            <a:spAutoFit/>
          </a:bodyPr>
          <a:lstStyle/>
          <a:p>
            <a:pPr algn="ctr"/>
            <a:r>
              <a:rPr lang="tr-TR" sz="2400" dirty="0" smtClean="0">
                <a:latin typeface="Times New Roman" pitchFamily="18" charset="0"/>
                <a:cs typeface="Times New Roman" pitchFamily="18" charset="0"/>
              </a:rPr>
              <a:t>RTÜK’ün 2016 yılında yaptığı başka bir açıklamaya göre Türkiye televizyon izlemede dünyada 2. sırada yer almaktadır. </a:t>
            </a:r>
          </a:p>
          <a:p>
            <a:pPr marL="285750" indent="-285750" algn="ctr">
              <a:buFontTx/>
              <a:buChar char="-"/>
            </a:pPr>
            <a:r>
              <a:rPr lang="tr-TR" sz="2400" dirty="0" smtClean="0">
                <a:latin typeface="Times New Roman" pitchFamily="18" charset="0"/>
                <a:cs typeface="Times New Roman" pitchFamily="18" charset="0"/>
              </a:rPr>
              <a:t>Yine açıklamaya göre bir çocuk yılda 900 saatini okulda, 1200 saatini ise televizyon başında geçirmektedir.</a:t>
            </a:r>
          </a:p>
          <a:p>
            <a:pPr marL="285750" indent="-285750" algn="ctr">
              <a:buFontTx/>
              <a:buChar char="-"/>
            </a:pPr>
            <a:r>
              <a:rPr lang="tr-TR" sz="2400" dirty="0" smtClean="0">
                <a:latin typeface="Times New Roman" pitchFamily="18" charset="0"/>
                <a:cs typeface="Times New Roman" pitchFamily="18" charset="0"/>
              </a:rPr>
              <a:t>Çocuklar anne babalarından daha fazla ekrana maruz kalmaktadır. </a:t>
            </a:r>
            <a:endParaRPr lang="tr-TR" sz="2400" dirty="0">
              <a:latin typeface="Times New Roman" pitchFamily="18" charset="0"/>
              <a:cs typeface="Times New Roman" pitchFamily="18" charset="0"/>
            </a:endParaRP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b="7531"/>
          <a:stretch/>
        </p:blipFill>
        <p:spPr>
          <a:xfrm>
            <a:off x="8103160" y="101448"/>
            <a:ext cx="2596683" cy="1800925"/>
          </a:xfrm>
          <a:prstGeom prst="rect">
            <a:avLst/>
          </a:prstGeom>
          <a:ln>
            <a:noFill/>
          </a:ln>
          <a:effectLst>
            <a:softEdge rad="112500"/>
          </a:effectLst>
        </p:spPr>
      </p:pic>
    </p:spTree>
    <p:extLst>
      <p:ext uri="{BB962C8B-B14F-4D97-AF65-F5344CB8AC3E}">
        <p14:creationId xmlns:p14="http://schemas.microsoft.com/office/powerpoint/2010/main" val="55283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Düz Bağlayıcı 4"/>
          <p:cNvCxnSpPr/>
          <p:nvPr/>
        </p:nvCxnSpPr>
        <p:spPr>
          <a:xfrm flipV="1">
            <a:off x="1352759" y="533387"/>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6" name="Düz Bağlayıcı 5"/>
          <p:cNvCxnSpPr/>
          <p:nvPr/>
        </p:nvCxnSpPr>
        <p:spPr>
          <a:xfrm flipV="1">
            <a:off x="1352759" y="1130686"/>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7" name="Dikdörtgen 6"/>
          <p:cNvSpPr/>
          <p:nvPr/>
        </p:nvSpPr>
        <p:spPr>
          <a:xfrm>
            <a:off x="4518517" y="533423"/>
            <a:ext cx="2932213" cy="584775"/>
          </a:xfrm>
          <a:prstGeom prst="rect">
            <a:avLst/>
          </a:prstGeom>
        </p:spPr>
        <p:txBody>
          <a:bodyPr wrap="none">
            <a:spAutoFit/>
          </a:bodyPr>
          <a:lstStyle/>
          <a:p>
            <a:pPr algn="just"/>
            <a:r>
              <a:rPr lang="tr-TR" sz="3200" b="1" dirty="0" smtClean="0">
                <a:latin typeface="Times New Roman" pitchFamily="18" charset="0"/>
                <a:cs typeface="Times New Roman" pitchFamily="18" charset="0"/>
              </a:rPr>
              <a:t>5.Çocuk ve Dizi</a:t>
            </a:r>
            <a:endParaRPr lang="tr-TR" sz="3200" b="1" dirty="0">
              <a:latin typeface="Times New Roman" pitchFamily="18" charset="0"/>
              <a:cs typeface="Times New Roman" pitchFamily="18" charset="0"/>
            </a:endParaRPr>
          </a:p>
        </p:txBody>
      </p:sp>
      <p:sp>
        <p:nvSpPr>
          <p:cNvPr id="3" name="Metin kutusu 2"/>
          <p:cNvSpPr txBox="1"/>
          <p:nvPr/>
        </p:nvSpPr>
        <p:spPr>
          <a:xfrm>
            <a:off x="591872" y="1497801"/>
            <a:ext cx="6695090" cy="5262979"/>
          </a:xfrm>
          <a:prstGeom prst="rect">
            <a:avLst/>
          </a:prstGeom>
          <a:noFill/>
        </p:spPr>
        <p:txBody>
          <a:bodyPr wrap="square" rtlCol="0">
            <a:spAutoFit/>
          </a:bodyPr>
          <a:lstStyle/>
          <a:p>
            <a:pPr algn="just"/>
            <a:r>
              <a:rPr lang="tr-TR" sz="2400" dirty="0" smtClean="0">
                <a:latin typeface="Times New Roman" pitchFamily="18" charset="0"/>
                <a:cs typeface="Times New Roman" pitchFamily="18" charset="0"/>
              </a:rPr>
              <a:t>Televizyon çocuklarda geç konuşma, iletişim kurmada güçlük, dikkat ve konsantrasyonda zorlanma gibi birçok sorunu tetiklemektedir. </a:t>
            </a:r>
          </a:p>
          <a:p>
            <a:pPr algn="just"/>
            <a:r>
              <a:rPr lang="tr-TR" sz="2400" dirty="0" smtClean="0">
                <a:latin typeface="Times New Roman" pitchFamily="18" charset="0"/>
                <a:cs typeface="Times New Roman" pitchFamily="18" charset="0"/>
              </a:rPr>
              <a:t>Çocuk ekran karşısında pasif izleyicidir.</a:t>
            </a:r>
          </a:p>
          <a:p>
            <a:pPr algn="just"/>
            <a:r>
              <a:rPr lang="tr-TR" sz="2400" dirty="0" smtClean="0">
                <a:latin typeface="Times New Roman" pitchFamily="18" charset="0"/>
                <a:cs typeface="Times New Roman" pitchFamily="18" charset="0"/>
              </a:rPr>
              <a:t>Diziler çocuğun duygu ve kişilik gelişimine zarar vermektedir.</a:t>
            </a:r>
          </a:p>
          <a:p>
            <a:pPr algn="just"/>
            <a:r>
              <a:rPr lang="tr-TR" sz="2400" dirty="0" smtClean="0">
                <a:latin typeface="Times New Roman" pitchFamily="18" charset="0"/>
                <a:cs typeface="Times New Roman" pitchFamily="18" charset="0"/>
              </a:rPr>
              <a:t>Çocuk dünyasına ait olmayan birçok kavram dizi aracılığıyla çocuğun zihnine yerleşmektedir: Aşk, sevgili, flört, cinsellik, aldatma, para ve şiddet… </a:t>
            </a:r>
            <a:r>
              <a:rPr lang="tr-TR" sz="2400" dirty="0">
                <a:latin typeface="Times New Roman" pitchFamily="18" charset="0"/>
                <a:cs typeface="Times New Roman" pitchFamily="18" charset="0"/>
              </a:rPr>
              <a:t>B</a:t>
            </a:r>
            <a:r>
              <a:rPr lang="tr-TR" sz="2400" dirty="0" smtClean="0">
                <a:latin typeface="Times New Roman" pitchFamily="18" charset="0"/>
                <a:cs typeface="Times New Roman" pitchFamily="18" charset="0"/>
              </a:rPr>
              <a:t>unlar ileride yaşanabilecek psikolojik rahatsızlıklara da zemin hazırlamaktadır.</a:t>
            </a:r>
          </a:p>
          <a:p>
            <a:pPr algn="just"/>
            <a:r>
              <a:rPr lang="tr-TR" sz="2400" dirty="0" smtClean="0">
                <a:latin typeface="Times New Roman" pitchFamily="18" charset="0"/>
                <a:cs typeface="Times New Roman" pitchFamily="18" charset="0"/>
              </a:rPr>
              <a:t>Çocuklar hayatlarına kahraman olarak anne-babalarını değil de dizi karakterlerini almaktadırlar.</a:t>
            </a:r>
          </a:p>
          <a:p>
            <a:pPr algn="just"/>
            <a:endParaRPr lang="tr-TR" sz="2400" dirty="0">
              <a:latin typeface="Times New Roman" pitchFamily="18" charset="0"/>
              <a:cs typeface="Times New Roman"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096" y="1359448"/>
            <a:ext cx="4403836" cy="4547366"/>
          </a:xfrm>
          <a:prstGeom prst="rect">
            <a:avLst/>
          </a:prstGeom>
          <a:ln>
            <a:noFill/>
          </a:ln>
          <a:effectLst>
            <a:softEdge rad="112500"/>
          </a:effectLst>
        </p:spPr>
      </p:pic>
    </p:spTree>
    <p:extLst>
      <p:ext uri="{BB962C8B-B14F-4D97-AF65-F5344CB8AC3E}">
        <p14:creationId xmlns:p14="http://schemas.microsoft.com/office/powerpoint/2010/main" val="1109434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76374" y="1095812"/>
            <a:ext cx="8868378" cy="5078313"/>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tr-TR" sz="2400" b="1" dirty="0">
                <a:latin typeface="Times New Roman" pitchFamily="18" charset="0"/>
                <a:cs typeface="Times New Roman" pitchFamily="18" charset="0"/>
              </a:rPr>
              <a:t>0-3 Yaş: </a:t>
            </a:r>
            <a:r>
              <a:rPr lang="tr-TR" sz="2400" u="sng" dirty="0" smtClean="0">
                <a:solidFill>
                  <a:srgbClr val="FF0000"/>
                </a:solidFill>
                <a:latin typeface="Times New Roman" pitchFamily="18" charset="0"/>
                <a:cs typeface="Times New Roman" pitchFamily="18" charset="0"/>
              </a:rPr>
              <a:t>Bu yaş gurubu çocukları değil dizilerden tüm ekran çeşitlerinden uzak </a:t>
            </a:r>
            <a:r>
              <a:rPr lang="tr-TR" sz="2400" u="sng" dirty="0">
                <a:solidFill>
                  <a:srgbClr val="FF0000"/>
                </a:solidFill>
                <a:latin typeface="Times New Roman" pitchFamily="18" charset="0"/>
                <a:cs typeface="Times New Roman" pitchFamily="18" charset="0"/>
              </a:rPr>
              <a:t>tutulmalıdır. </a:t>
            </a:r>
            <a:endParaRPr lang="tr-TR" sz="2400" u="sng" dirty="0" smtClean="0">
              <a:solidFill>
                <a:srgbClr val="FF0000"/>
              </a:solidFill>
              <a:latin typeface="Times New Roman" pitchFamily="18" charset="0"/>
              <a:cs typeface="Times New Roman" pitchFamily="18" charset="0"/>
            </a:endParaRPr>
          </a:p>
          <a:p>
            <a:pPr marL="342900" indent="-342900" algn="just">
              <a:lnSpc>
                <a:spcPct val="150000"/>
              </a:lnSpc>
              <a:buFont typeface="Arial" panose="020B0604020202020204" pitchFamily="34" charset="0"/>
              <a:buChar char="•"/>
            </a:pPr>
            <a:r>
              <a:rPr lang="tr-TR" sz="2400" b="1" dirty="0" smtClean="0">
                <a:latin typeface="Times New Roman" pitchFamily="18" charset="0"/>
                <a:cs typeface="Times New Roman" pitchFamily="18" charset="0"/>
              </a:rPr>
              <a:t>3-6 </a:t>
            </a:r>
            <a:r>
              <a:rPr lang="tr-TR" sz="2400" b="1" dirty="0">
                <a:latin typeface="Times New Roman" pitchFamily="18" charset="0"/>
                <a:cs typeface="Times New Roman" pitchFamily="18" charset="0"/>
              </a:rPr>
              <a:t>Yaş: </a:t>
            </a:r>
            <a:r>
              <a:rPr lang="tr-TR" sz="2400" dirty="0">
                <a:latin typeface="Times New Roman" pitchFamily="18" charset="0"/>
                <a:cs typeface="Times New Roman" pitchFamily="18" charset="0"/>
              </a:rPr>
              <a:t>Günlük ortalama süre 20-30 dakikayı geçmemelidir</a:t>
            </a:r>
            <a:r>
              <a:rPr lang="tr-TR" sz="2400" dirty="0" smtClean="0">
                <a:latin typeface="Times New Roman" pitchFamily="18" charset="0"/>
                <a:cs typeface="Times New Roman" pitchFamily="18" charset="0"/>
              </a:rPr>
              <a:t>. Modelleme bu yaşta da devam eder. </a:t>
            </a:r>
            <a:r>
              <a:rPr lang="tr-TR" sz="2400" u="sng" dirty="0" smtClean="0">
                <a:solidFill>
                  <a:srgbClr val="FF0000"/>
                </a:solidFill>
                <a:latin typeface="Times New Roman" pitchFamily="18" charset="0"/>
                <a:cs typeface="Times New Roman" pitchFamily="18" charset="0"/>
              </a:rPr>
              <a:t>Bu nedenle diziler kesinlikle hayatlarında olmamalıdır. </a:t>
            </a:r>
            <a:endParaRPr lang="tr-TR" sz="2400" u="sng" dirty="0">
              <a:solidFill>
                <a:srgbClr val="FF0000"/>
              </a:solidFill>
              <a:latin typeface="Times New Roman" pitchFamily="18" charset="0"/>
              <a:cs typeface="Times New Roman" pitchFamily="18" charset="0"/>
            </a:endParaRPr>
          </a:p>
          <a:p>
            <a:pPr marL="342900" indent="-342900" algn="just">
              <a:lnSpc>
                <a:spcPct val="150000"/>
              </a:lnSpc>
              <a:buFont typeface="Arial" panose="020B0604020202020204" pitchFamily="34" charset="0"/>
              <a:buChar char="•"/>
            </a:pPr>
            <a:r>
              <a:rPr lang="tr-TR" sz="2400" b="1" dirty="0">
                <a:latin typeface="Times New Roman" pitchFamily="18" charset="0"/>
                <a:cs typeface="Times New Roman" pitchFamily="18" charset="0"/>
              </a:rPr>
              <a:t>6-9 Yaş: </a:t>
            </a:r>
            <a:r>
              <a:rPr lang="tr-TR" sz="2400" dirty="0">
                <a:latin typeface="Times New Roman" pitchFamily="18" charset="0"/>
                <a:cs typeface="Times New Roman" pitchFamily="18" charset="0"/>
              </a:rPr>
              <a:t>Günlük ortalama süre 40-50 dakikayı geçmemelidir</a:t>
            </a:r>
            <a:r>
              <a:rPr lang="tr-TR" sz="2400" dirty="0" smtClean="0">
                <a:latin typeface="Times New Roman" pitchFamily="18" charset="0"/>
                <a:cs typeface="Times New Roman" pitchFamily="18" charset="0"/>
              </a:rPr>
              <a:t>. </a:t>
            </a:r>
            <a:r>
              <a:rPr lang="tr-TR" sz="2400" u="sng" dirty="0" smtClean="0">
                <a:solidFill>
                  <a:srgbClr val="FF0000"/>
                </a:solidFill>
                <a:latin typeface="Times New Roman" pitchFamily="18" charset="0"/>
                <a:cs typeface="Times New Roman" pitchFamily="18" charset="0"/>
              </a:rPr>
              <a:t>Bu yaş grubundaki çocuklar da dizi izlememelidirler.</a:t>
            </a:r>
            <a:endParaRPr lang="tr-TR" sz="2400" u="sng" dirty="0">
              <a:solidFill>
                <a:srgbClr val="FF0000"/>
              </a:solidFill>
              <a:latin typeface="Times New Roman" pitchFamily="18" charset="0"/>
              <a:cs typeface="Times New Roman" pitchFamily="18" charset="0"/>
            </a:endParaRPr>
          </a:p>
          <a:p>
            <a:pPr marL="342900" indent="-342900" algn="just">
              <a:lnSpc>
                <a:spcPct val="150000"/>
              </a:lnSpc>
              <a:buFont typeface="Arial" panose="020B0604020202020204" pitchFamily="34" charset="0"/>
              <a:buChar char="•"/>
            </a:pPr>
            <a:r>
              <a:rPr lang="tr-TR" sz="2400" b="1" dirty="0">
                <a:latin typeface="Times New Roman" pitchFamily="18" charset="0"/>
                <a:cs typeface="Times New Roman" pitchFamily="18" charset="0"/>
              </a:rPr>
              <a:t>9-12 Yaş: </a:t>
            </a:r>
            <a:r>
              <a:rPr lang="tr-TR" sz="2400" dirty="0">
                <a:latin typeface="Times New Roman" pitchFamily="18" charset="0"/>
                <a:cs typeface="Times New Roman" pitchFamily="18" charset="0"/>
              </a:rPr>
              <a:t>Günlük ortalama süre 60-70 dakikayı geçmemelidir</a:t>
            </a:r>
            <a:r>
              <a:rPr lang="tr-TR" sz="2400" dirty="0" smtClean="0">
                <a:latin typeface="Times New Roman" pitchFamily="18" charset="0"/>
                <a:cs typeface="Times New Roman" pitchFamily="18" charset="0"/>
              </a:rPr>
              <a:t>. </a:t>
            </a:r>
            <a:r>
              <a:rPr lang="tr-TR" sz="2400" u="sng" dirty="0" smtClean="0">
                <a:solidFill>
                  <a:srgbClr val="FF0000"/>
                </a:solidFill>
                <a:latin typeface="Times New Roman" pitchFamily="18" charset="0"/>
                <a:cs typeface="Times New Roman" pitchFamily="18" charset="0"/>
              </a:rPr>
              <a:t>Bu yaş grubunun dizi izlemesi yine doğru değildir. </a:t>
            </a:r>
            <a:endParaRPr lang="tr-TR" sz="2400" u="sng"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03320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Düz Bağlayıcı 4"/>
          <p:cNvCxnSpPr/>
          <p:nvPr/>
        </p:nvCxnSpPr>
        <p:spPr>
          <a:xfrm flipV="1">
            <a:off x="1352759" y="533387"/>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6" name="Düz Bağlayıcı 5"/>
          <p:cNvCxnSpPr/>
          <p:nvPr/>
        </p:nvCxnSpPr>
        <p:spPr>
          <a:xfrm flipV="1">
            <a:off x="1352759" y="1130686"/>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7" name="Dikdörtgen 6"/>
          <p:cNvSpPr/>
          <p:nvPr/>
        </p:nvSpPr>
        <p:spPr>
          <a:xfrm>
            <a:off x="3856879" y="542786"/>
            <a:ext cx="3380028" cy="584775"/>
          </a:xfrm>
          <a:prstGeom prst="rect">
            <a:avLst/>
          </a:prstGeom>
        </p:spPr>
        <p:txBody>
          <a:bodyPr wrap="none">
            <a:spAutoFit/>
          </a:bodyPr>
          <a:lstStyle/>
          <a:p>
            <a:pPr algn="just"/>
            <a:r>
              <a:rPr lang="tr-TR" sz="3200" b="1" dirty="0" smtClean="0">
                <a:latin typeface="Times New Roman" pitchFamily="18" charset="0"/>
                <a:cs typeface="Times New Roman" pitchFamily="18" charset="0"/>
              </a:rPr>
              <a:t>6.Çocuk ve Şöhret</a:t>
            </a:r>
            <a:endParaRPr lang="tr-TR" sz="3200" b="1" dirty="0">
              <a:latin typeface="Times New Roman" pitchFamily="18" charset="0"/>
              <a:cs typeface="Times New Roman" pitchFamily="18" charset="0"/>
            </a:endParaRPr>
          </a:p>
        </p:txBody>
      </p:sp>
      <p:sp>
        <p:nvSpPr>
          <p:cNvPr id="2" name="Metin kutusu 1"/>
          <p:cNvSpPr txBox="1"/>
          <p:nvPr/>
        </p:nvSpPr>
        <p:spPr>
          <a:xfrm>
            <a:off x="627798" y="1592082"/>
            <a:ext cx="5654565" cy="5093702"/>
          </a:xfrm>
          <a:prstGeom prst="rect">
            <a:avLst/>
          </a:prstGeom>
          <a:noFill/>
        </p:spPr>
        <p:txBody>
          <a:bodyPr wrap="square" rtlCol="0">
            <a:spAutoFit/>
          </a:bodyPr>
          <a:lstStyle/>
          <a:p>
            <a:pPr marL="285750" indent="-285750" algn="just">
              <a:lnSpc>
                <a:spcPts val="3000"/>
              </a:lnSpc>
              <a:buFont typeface="Wingdings" panose="05000000000000000000" pitchFamily="2" charset="2"/>
              <a:buChar char="§"/>
            </a:pPr>
            <a:r>
              <a:rPr lang="tr-TR" sz="2400" dirty="0" smtClean="0">
                <a:latin typeface="Times New Roman" pitchFamily="18" charset="0"/>
                <a:cs typeface="Times New Roman" pitchFamily="18" charset="0"/>
              </a:rPr>
              <a:t>Dizilerde oynayan çocuk kahramanlar bir rol model olarak görülebilmektedir. </a:t>
            </a:r>
          </a:p>
          <a:p>
            <a:pPr marL="285750" indent="-285750" algn="just">
              <a:lnSpc>
                <a:spcPts val="3000"/>
              </a:lnSpc>
              <a:buFont typeface="Wingdings" panose="05000000000000000000" pitchFamily="2" charset="2"/>
              <a:buChar char="§"/>
            </a:pPr>
            <a:r>
              <a:rPr lang="tr-TR" sz="2400" dirty="0" smtClean="0">
                <a:latin typeface="Times New Roman" pitchFamily="18" charset="0"/>
                <a:cs typeface="Times New Roman" pitchFamily="18" charset="0"/>
              </a:rPr>
              <a:t>Çocuğun en büyük hakkı çocukluğunu yaşayabilmesidir.</a:t>
            </a:r>
          </a:p>
          <a:p>
            <a:pPr marL="285750" indent="-285750" algn="just">
              <a:lnSpc>
                <a:spcPts val="3000"/>
              </a:lnSpc>
              <a:buFont typeface="Wingdings" panose="05000000000000000000" pitchFamily="2" charset="2"/>
              <a:buChar char="§"/>
            </a:pPr>
            <a:r>
              <a:rPr lang="tr-TR" sz="2400" dirty="0" smtClean="0">
                <a:latin typeface="Times New Roman" pitchFamily="18" charset="0"/>
                <a:cs typeface="Times New Roman" pitchFamily="18" charset="0"/>
              </a:rPr>
              <a:t>Çocuk işçiliği ve şöhretli yaşamın getireceği zor çalışma şartları</a:t>
            </a:r>
          </a:p>
          <a:p>
            <a:pPr marL="285750" indent="-285750" algn="just">
              <a:lnSpc>
                <a:spcPts val="3000"/>
              </a:lnSpc>
              <a:buFont typeface="Wingdings" panose="05000000000000000000" pitchFamily="2" charset="2"/>
              <a:buChar char="§"/>
            </a:pPr>
            <a:r>
              <a:rPr lang="tr-TR" sz="2400" dirty="0" smtClean="0">
                <a:latin typeface="Times New Roman" pitchFamily="18" charset="0"/>
                <a:cs typeface="Times New Roman" pitchFamily="18" charset="0"/>
              </a:rPr>
              <a:t>Erken yaşta ekran karşısına çıkma, sosyal çevreden gelen ilgi patlaması</a:t>
            </a:r>
          </a:p>
          <a:p>
            <a:pPr marL="285750" indent="-285750" algn="just">
              <a:lnSpc>
                <a:spcPts val="3000"/>
              </a:lnSpc>
              <a:buFont typeface="Wingdings" panose="05000000000000000000" pitchFamily="2" charset="2"/>
              <a:buChar char="§"/>
            </a:pPr>
            <a:r>
              <a:rPr lang="tr-TR" sz="2400" dirty="0" smtClean="0">
                <a:latin typeface="Times New Roman" pitchFamily="18" charset="0"/>
                <a:cs typeface="Times New Roman" pitchFamily="18" charset="0"/>
              </a:rPr>
              <a:t>Çocuk istismarı sadece bedensel ve cinsel anlamda olmaz. Çocuğun yaş-ruhsal durumu süreç içinde izlenmelidir. </a:t>
            </a:r>
          </a:p>
          <a:p>
            <a:pPr marL="285750" indent="-285750" algn="just">
              <a:lnSpc>
                <a:spcPts val="3000"/>
              </a:lnSpc>
              <a:buFont typeface="Wingdings" panose="05000000000000000000" pitchFamily="2" charset="2"/>
              <a:buChar char="§"/>
            </a:pPr>
            <a:endParaRPr lang="tr-TR" sz="2400" dirty="0" smtClean="0">
              <a:latin typeface="Times New Roman" pitchFamily="18" charset="0"/>
              <a:cs typeface="Times New Roman" pitchFamily="18" charset="0"/>
            </a:endParaRPr>
          </a:p>
          <a:p>
            <a:pPr marL="285750" indent="-285750" algn="just">
              <a:lnSpc>
                <a:spcPts val="3000"/>
              </a:lnSpc>
              <a:buFont typeface="Wingdings" panose="05000000000000000000" pitchFamily="2" charset="2"/>
              <a:buChar char="§"/>
            </a:pPr>
            <a:endParaRPr lang="tr-TR" sz="2400" dirty="0">
              <a:latin typeface="Times New Roman" pitchFamily="18" charset="0"/>
              <a:cs typeface="Times New Roman" pitchFamily="18" charset="0"/>
            </a:endParaRPr>
          </a:p>
        </p:txBody>
      </p:sp>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l="4117" t="11201" r="4379" b="9798"/>
          <a:stretch/>
        </p:blipFill>
        <p:spPr>
          <a:xfrm>
            <a:off x="8408276" y="1298504"/>
            <a:ext cx="2102069" cy="1355835"/>
          </a:xfrm>
          <a:prstGeom prst="rect">
            <a:avLst/>
          </a:prstGeom>
          <a:ln>
            <a:noFill/>
          </a:ln>
          <a:effectLst>
            <a:softEdge rad="112500"/>
          </a:effectLst>
        </p:spPr>
      </p:pic>
      <p:sp>
        <p:nvSpPr>
          <p:cNvPr id="3" name="Metin kutusu 2"/>
          <p:cNvSpPr txBox="1"/>
          <p:nvPr/>
        </p:nvSpPr>
        <p:spPr>
          <a:xfrm>
            <a:off x="8522037" y="1616557"/>
            <a:ext cx="971741" cy="461665"/>
          </a:xfrm>
          <a:prstGeom prst="rect">
            <a:avLst/>
          </a:prstGeom>
          <a:noFill/>
        </p:spPr>
        <p:txBody>
          <a:bodyPr wrap="none" rtlCol="0">
            <a:spAutoFit/>
          </a:bodyPr>
          <a:lstStyle/>
          <a:p>
            <a:r>
              <a:rPr lang="tr-TR" sz="2400" b="1" dirty="0" smtClean="0">
                <a:solidFill>
                  <a:srgbClr val="00B0F0"/>
                </a:solidFill>
                <a:latin typeface="Times New Roman" pitchFamily="18" charset="0"/>
                <a:cs typeface="Times New Roman" pitchFamily="18" charset="0"/>
              </a:rPr>
              <a:t>Soru?</a:t>
            </a:r>
            <a:endParaRPr lang="tr-TR" sz="2400" b="1" dirty="0">
              <a:solidFill>
                <a:srgbClr val="00B0F0"/>
              </a:solidFill>
              <a:latin typeface="Times New Roman" pitchFamily="18" charset="0"/>
              <a:cs typeface="Times New Roman" pitchFamily="18" charset="0"/>
            </a:endParaRPr>
          </a:p>
        </p:txBody>
      </p:sp>
      <p:sp>
        <p:nvSpPr>
          <p:cNvPr id="4" name="Metin kutusu 3"/>
          <p:cNvSpPr txBox="1"/>
          <p:nvPr/>
        </p:nvSpPr>
        <p:spPr>
          <a:xfrm>
            <a:off x="7018750" y="2750007"/>
            <a:ext cx="4677103" cy="3785652"/>
          </a:xfrm>
          <a:prstGeom prst="rect">
            <a:avLst/>
          </a:prstGeom>
          <a:noFill/>
        </p:spPr>
        <p:txBody>
          <a:bodyPr wrap="square" rtlCol="0">
            <a:spAutoFit/>
          </a:bodyPr>
          <a:lstStyle/>
          <a:p>
            <a:pPr algn="ctr"/>
            <a:r>
              <a:rPr lang="tr-TR" sz="2400" b="1" dirty="0" smtClean="0">
                <a:latin typeface="Times New Roman" pitchFamily="18" charset="0"/>
                <a:cs typeface="Times New Roman" pitchFamily="18" charset="0"/>
              </a:rPr>
              <a:t>Çocuğunuz size ‘Ben ünlü olmak istiyorum, manken olacağım, ses sanatçısı olacağım, provalara katılmak istiyorum’ dese tepkiniz ne olurdu? </a:t>
            </a:r>
          </a:p>
          <a:p>
            <a:pPr marL="285750" indent="-285750" algn="ctr">
              <a:buFontTx/>
              <a:buChar char="-"/>
            </a:pPr>
            <a:r>
              <a:rPr lang="tr-TR" sz="2400" dirty="0" smtClean="0">
                <a:latin typeface="Times New Roman" pitchFamily="18" charset="0"/>
                <a:cs typeface="Times New Roman" pitchFamily="18" charset="0"/>
              </a:rPr>
              <a:t>Yetenek</a:t>
            </a:r>
          </a:p>
          <a:p>
            <a:pPr marL="285750" indent="-285750" algn="ctr">
              <a:buFontTx/>
              <a:buChar char="-"/>
            </a:pPr>
            <a:r>
              <a:rPr lang="tr-TR" sz="2400" dirty="0" smtClean="0">
                <a:latin typeface="Times New Roman" pitchFamily="18" charset="0"/>
                <a:cs typeface="Times New Roman" pitchFamily="18" charset="0"/>
              </a:rPr>
              <a:t>İlgi</a:t>
            </a:r>
          </a:p>
          <a:p>
            <a:pPr marL="285750" indent="-285750" algn="ctr">
              <a:buFontTx/>
              <a:buChar char="-"/>
            </a:pPr>
            <a:r>
              <a:rPr lang="tr-TR" sz="2400" dirty="0" smtClean="0">
                <a:latin typeface="Times New Roman" pitchFamily="18" charset="0"/>
                <a:cs typeface="Times New Roman" pitchFamily="18" charset="0"/>
              </a:rPr>
              <a:t>Bu alanla ilgili eğitimler</a:t>
            </a:r>
          </a:p>
          <a:p>
            <a:pPr marL="285750" indent="-285750" algn="ctr">
              <a:buFontTx/>
              <a:buChar char="-"/>
            </a:pPr>
            <a:r>
              <a:rPr lang="tr-TR" sz="2400" dirty="0" smtClean="0">
                <a:latin typeface="Times New Roman" pitchFamily="18" charset="0"/>
                <a:cs typeface="Times New Roman" pitchFamily="18" charset="0"/>
              </a:rPr>
              <a:t>Süreç hakkında doğru bilgilendirmek</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2794864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Düz Bağlayıcı 4"/>
          <p:cNvCxnSpPr/>
          <p:nvPr/>
        </p:nvCxnSpPr>
        <p:spPr>
          <a:xfrm flipV="1">
            <a:off x="1352759" y="533387"/>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6" name="Düz Bağlayıcı 5"/>
          <p:cNvCxnSpPr/>
          <p:nvPr/>
        </p:nvCxnSpPr>
        <p:spPr>
          <a:xfrm flipV="1">
            <a:off x="1352759" y="1130686"/>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7" name="Dikdörtgen 6"/>
          <p:cNvSpPr/>
          <p:nvPr/>
        </p:nvSpPr>
        <p:spPr>
          <a:xfrm>
            <a:off x="4398328" y="547071"/>
            <a:ext cx="3768339" cy="584775"/>
          </a:xfrm>
          <a:prstGeom prst="rect">
            <a:avLst/>
          </a:prstGeom>
        </p:spPr>
        <p:txBody>
          <a:bodyPr wrap="none">
            <a:spAutoFit/>
          </a:bodyPr>
          <a:lstStyle/>
          <a:p>
            <a:r>
              <a:rPr lang="tr-TR" sz="3200" b="1" dirty="0" smtClean="0">
                <a:latin typeface="Times New Roman" pitchFamily="18" charset="0"/>
                <a:cs typeface="Times New Roman" pitchFamily="18" charset="0"/>
              </a:rPr>
              <a:t>7.Çocuk ve </a:t>
            </a:r>
            <a:r>
              <a:rPr lang="tr-TR" sz="3200" b="1" dirty="0" err="1" smtClean="0">
                <a:latin typeface="Times New Roman" pitchFamily="18" charset="0"/>
                <a:cs typeface="Times New Roman" pitchFamily="18" charset="0"/>
              </a:rPr>
              <a:t>YouTube</a:t>
            </a:r>
            <a:endParaRPr lang="tr-TR" sz="3200" b="1" dirty="0">
              <a:latin typeface="Times New Roman" pitchFamily="18" charset="0"/>
              <a:cs typeface="Times New Roman" pitchFamily="18" charset="0"/>
            </a:endParaRPr>
          </a:p>
        </p:txBody>
      </p:sp>
      <p:sp>
        <p:nvSpPr>
          <p:cNvPr id="2" name="Metin kutusu 1"/>
          <p:cNvSpPr txBox="1"/>
          <p:nvPr/>
        </p:nvSpPr>
        <p:spPr>
          <a:xfrm>
            <a:off x="767256" y="1282262"/>
            <a:ext cx="6463861" cy="5542543"/>
          </a:xfrm>
          <a:prstGeom prst="rect">
            <a:avLst/>
          </a:prstGeom>
          <a:noFill/>
        </p:spPr>
        <p:txBody>
          <a:bodyPr wrap="square" rtlCol="0">
            <a:spAutoFit/>
          </a:bodyPr>
          <a:lstStyle/>
          <a:p>
            <a:pPr marL="285750" indent="-285750" algn="just">
              <a:lnSpc>
                <a:spcPts val="2500"/>
              </a:lnSpc>
              <a:buFont typeface="Arial" panose="020B0604020202020204" pitchFamily="34" charset="0"/>
              <a:buChar char="•"/>
            </a:pPr>
            <a:r>
              <a:rPr lang="tr-TR" sz="2400" dirty="0" smtClean="0">
                <a:latin typeface="Times New Roman" pitchFamily="18" charset="0"/>
                <a:cs typeface="Times New Roman" pitchFamily="18" charset="0"/>
              </a:rPr>
              <a:t>Youtube kanalı teknoloji, oyun, pratik bilgiler, makyaj videoları, moda ve eğlence, diziler vb. içerikleri barındırmaktadır. </a:t>
            </a:r>
          </a:p>
          <a:p>
            <a:pPr marL="285750" indent="-285750" algn="just">
              <a:lnSpc>
                <a:spcPts val="2500"/>
              </a:lnSpc>
              <a:buFont typeface="Arial" panose="020B0604020202020204" pitchFamily="34" charset="0"/>
              <a:buChar char="•"/>
            </a:pPr>
            <a:r>
              <a:rPr lang="tr-TR" sz="2400" dirty="0" smtClean="0">
                <a:latin typeface="Times New Roman" pitchFamily="18" charset="0"/>
                <a:cs typeface="Times New Roman" pitchFamily="18" charset="0"/>
              </a:rPr>
              <a:t>Dünya üzerinde 1 dakikada 400 saatlik video Youtube kanalına yüklenmektedir.</a:t>
            </a:r>
          </a:p>
          <a:p>
            <a:pPr marL="285750" indent="-285750" algn="just">
              <a:lnSpc>
                <a:spcPts val="2500"/>
              </a:lnSpc>
              <a:buFont typeface="Arial" panose="020B0604020202020204" pitchFamily="34" charset="0"/>
              <a:buChar char="•"/>
            </a:pPr>
            <a:r>
              <a:rPr lang="tr-TR" sz="2400" dirty="0" smtClean="0">
                <a:latin typeface="Times New Roman" pitchFamily="18" charset="0"/>
                <a:cs typeface="Times New Roman" pitchFamily="18" charset="0"/>
              </a:rPr>
              <a:t>Youtube’un doğru kullanıldığında birçok faydalı içerikleri barındırdığı doğrudur. </a:t>
            </a:r>
          </a:p>
          <a:p>
            <a:pPr marL="742950" lvl="1" indent="-285750" algn="just">
              <a:lnSpc>
                <a:spcPts val="2500"/>
              </a:lnSpc>
              <a:buFont typeface="Wingdings" panose="05000000000000000000" pitchFamily="2" charset="2"/>
              <a:buChar char="§"/>
            </a:pPr>
            <a:r>
              <a:rPr lang="tr-TR" sz="2400" dirty="0" smtClean="0">
                <a:latin typeface="Times New Roman" pitchFamily="18" charset="0"/>
                <a:cs typeface="Times New Roman" pitchFamily="18" charset="0"/>
              </a:rPr>
              <a:t>Bazı içeriklerde otomatik oynatma</a:t>
            </a:r>
          </a:p>
          <a:p>
            <a:pPr marL="742950" lvl="1" indent="-285750" algn="just">
              <a:lnSpc>
                <a:spcPts val="2500"/>
              </a:lnSpc>
              <a:buFont typeface="Wingdings" panose="05000000000000000000" pitchFamily="2" charset="2"/>
              <a:buChar char="§"/>
            </a:pPr>
            <a:r>
              <a:rPr lang="tr-TR" sz="2400" dirty="0" smtClean="0">
                <a:latin typeface="Times New Roman" pitchFamily="18" charset="0"/>
                <a:cs typeface="Times New Roman" pitchFamily="18" charset="0"/>
              </a:rPr>
              <a:t>Anahtar kelimeler ve içerikler</a:t>
            </a:r>
          </a:p>
          <a:p>
            <a:pPr marL="742950" lvl="1" indent="-285750" algn="just">
              <a:lnSpc>
                <a:spcPts val="2500"/>
              </a:lnSpc>
              <a:buFont typeface="Wingdings" panose="05000000000000000000" pitchFamily="2" charset="2"/>
              <a:buChar char="§"/>
            </a:pPr>
            <a:r>
              <a:rPr lang="tr-TR" sz="2400" dirty="0" smtClean="0">
                <a:latin typeface="Times New Roman" pitchFamily="18" charset="0"/>
                <a:cs typeface="Times New Roman" pitchFamily="18" charset="0"/>
              </a:rPr>
              <a:t>Yönlendirici içerikler barındırmaktadır.</a:t>
            </a:r>
          </a:p>
          <a:p>
            <a:pPr algn="just">
              <a:lnSpc>
                <a:spcPts val="2500"/>
              </a:lnSpc>
            </a:pPr>
            <a:r>
              <a:rPr lang="tr-TR" sz="2400" b="1" dirty="0" smtClean="0">
                <a:solidFill>
                  <a:srgbClr val="FF0000"/>
                </a:solidFill>
                <a:latin typeface="Times New Roman" pitchFamily="18" charset="0"/>
                <a:cs typeface="Times New Roman" pitchFamily="18" charset="0"/>
              </a:rPr>
              <a:t>Youtube ne değildir?</a:t>
            </a:r>
          </a:p>
          <a:p>
            <a:pPr marL="800100" lvl="1" indent="-342900" algn="just">
              <a:lnSpc>
                <a:spcPts val="2500"/>
              </a:lnSpc>
              <a:buFont typeface="+mj-lt"/>
              <a:buAutoNum type="arabicPeriod"/>
            </a:pPr>
            <a:r>
              <a:rPr lang="tr-TR" sz="2400" dirty="0" smtClean="0">
                <a:latin typeface="Times New Roman" pitchFamily="18" charset="0"/>
                <a:cs typeface="Times New Roman" pitchFamily="18" charset="0"/>
              </a:rPr>
              <a:t>Emzik değildir.</a:t>
            </a:r>
          </a:p>
          <a:p>
            <a:pPr marL="800100" lvl="1" indent="-342900" algn="just">
              <a:lnSpc>
                <a:spcPts val="2500"/>
              </a:lnSpc>
              <a:buFont typeface="+mj-lt"/>
              <a:buAutoNum type="arabicPeriod"/>
            </a:pPr>
            <a:r>
              <a:rPr lang="tr-TR" sz="2400" dirty="0" smtClean="0">
                <a:latin typeface="Times New Roman" pitchFamily="18" charset="0"/>
                <a:cs typeface="Times New Roman" pitchFamily="18" charset="0"/>
              </a:rPr>
              <a:t>Çocuk bakıcısı değildir.</a:t>
            </a:r>
          </a:p>
          <a:p>
            <a:pPr marL="800100" lvl="1" indent="-342900" algn="just">
              <a:lnSpc>
                <a:spcPts val="2500"/>
              </a:lnSpc>
              <a:buFont typeface="+mj-lt"/>
              <a:buAutoNum type="arabicPeriod"/>
            </a:pPr>
            <a:r>
              <a:rPr lang="tr-TR" sz="2400" dirty="0" smtClean="0">
                <a:latin typeface="Times New Roman" pitchFamily="18" charset="0"/>
                <a:cs typeface="Times New Roman" pitchFamily="18" charset="0"/>
              </a:rPr>
              <a:t>Oyuncak değildir.</a:t>
            </a:r>
          </a:p>
          <a:p>
            <a:pPr marL="800100" lvl="1" indent="-342900" algn="just">
              <a:lnSpc>
                <a:spcPts val="2500"/>
              </a:lnSpc>
              <a:buFont typeface="+mj-lt"/>
              <a:buAutoNum type="arabicPeriod"/>
            </a:pPr>
            <a:r>
              <a:rPr lang="tr-TR" sz="2400" dirty="0" smtClean="0">
                <a:latin typeface="Times New Roman" pitchFamily="18" charset="0"/>
                <a:cs typeface="Times New Roman" pitchFamily="18" charset="0"/>
              </a:rPr>
              <a:t>Çocuğu susturma veya oyalama aracı değildir.</a:t>
            </a:r>
          </a:p>
          <a:p>
            <a:pPr algn="just">
              <a:lnSpc>
                <a:spcPts val="2500"/>
              </a:lnSpc>
            </a:pPr>
            <a:endParaRPr lang="tr-TR" sz="2400" dirty="0" smtClean="0">
              <a:latin typeface="Times New Roman" pitchFamily="18" charset="0"/>
              <a:cs typeface="Times New Roman" pitchFamily="18"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1116" y="1307634"/>
            <a:ext cx="4351284" cy="2413028"/>
          </a:xfrm>
          <a:prstGeom prst="rect">
            <a:avLst/>
          </a:prstGeom>
          <a:ln>
            <a:noFill/>
          </a:ln>
          <a:effectLst>
            <a:softEdge rad="112500"/>
          </a:effectLst>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1115" y="3765263"/>
            <a:ext cx="4204140" cy="2287972"/>
          </a:xfrm>
          <a:prstGeom prst="rect">
            <a:avLst/>
          </a:prstGeom>
          <a:ln>
            <a:noFill/>
          </a:ln>
          <a:effectLst>
            <a:softEdge rad="112500"/>
          </a:effectLst>
        </p:spPr>
      </p:pic>
    </p:spTree>
    <p:extLst>
      <p:ext uri="{BB962C8B-B14F-4D97-AF65-F5344CB8AC3E}">
        <p14:creationId xmlns:p14="http://schemas.microsoft.com/office/powerpoint/2010/main" val="2143969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09960" y="725371"/>
            <a:ext cx="6154362" cy="5262979"/>
          </a:xfrm>
          <a:prstGeom prst="rect">
            <a:avLst/>
          </a:prstGeom>
          <a:noFill/>
        </p:spPr>
        <p:txBody>
          <a:bodyPr wrap="square" rtlCol="0">
            <a:spAutoFit/>
          </a:bodyPr>
          <a:lstStyle/>
          <a:p>
            <a:pPr algn="just"/>
            <a:r>
              <a:rPr lang="tr-TR" sz="2400" b="1" dirty="0" smtClean="0">
                <a:solidFill>
                  <a:srgbClr val="C00000"/>
                </a:solidFill>
                <a:latin typeface="Times New Roman" pitchFamily="18" charset="0"/>
                <a:cs typeface="Times New Roman" pitchFamily="18" charset="0"/>
              </a:rPr>
              <a:t>ÖNEMLİ!</a:t>
            </a:r>
          </a:p>
          <a:p>
            <a:pPr marL="285750" indent="-285750" algn="just">
              <a:buFont typeface="Wingdings" panose="05000000000000000000" pitchFamily="2" charset="2"/>
              <a:buChar char="§"/>
            </a:pPr>
            <a:r>
              <a:rPr lang="tr-TR" sz="2400" dirty="0" smtClean="0">
                <a:latin typeface="Times New Roman" pitchFamily="18" charset="0"/>
                <a:cs typeface="Times New Roman" pitchFamily="18" charset="0"/>
              </a:rPr>
              <a:t>Çocuklar Youtube vb. sitelerde çok savunmasızdır. </a:t>
            </a:r>
          </a:p>
          <a:p>
            <a:pPr marL="285750" indent="-285750" algn="just">
              <a:buFont typeface="Wingdings" panose="05000000000000000000" pitchFamily="2" charset="2"/>
              <a:buChar char="§"/>
            </a:pPr>
            <a:r>
              <a:rPr lang="tr-TR" sz="2400" dirty="0" smtClean="0">
                <a:latin typeface="Times New Roman" pitchFamily="18" charset="0"/>
                <a:cs typeface="Times New Roman" pitchFamily="18" charset="0"/>
              </a:rPr>
              <a:t>İçeriği kendi için bir sistematiğe göre çalışır. </a:t>
            </a:r>
          </a:p>
          <a:p>
            <a:pPr marL="285750" indent="-285750" algn="just">
              <a:buFont typeface="Wingdings" panose="05000000000000000000" pitchFamily="2" charset="2"/>
              <a:buChar char="§"/>
            </a:pPr>
            <a:r>
              <a:rPr lang="tr-TR" sz="2400" dirty="0" smtClean="0">
                <a:latin typeface="Times New Roman" pitchFamily="18" charset="0"/>
                <a:cs typeface="Times New Roman" pitchFamily="18" charset="0"/>
              </a:rPr>
              <a:t>Korku, şiddet, cinsellik görüntüleri çocukların </a:t>
            </a:r>
          </a:p>
          <a:p>
            <a:pPr marL="800100" lvl="1" indent="-342900" algn="just">
              <a:buFont typeface="+mj-lt"/>
              <a:buAutoNum type="arabicPeriod"/>
            </a:pPr>
            <a:r>
              <a:rPr lang="tr-TR" sz="2400" dirty="0" smtClean="0">
                <a:latin typeface="Times New Roman" pitchFamily="18" charset="0"/>
                <a:cs typeface="Times New Roman" pitchFamily="18" charset="0"/>
              </a:rPr>
              <a:t>Bilişsel</a:t>
            </a:r>
          </a:p>
          <a:p>
            <a:pPr marL="800100" lvl="1" indent="-342900" algn="just">
              <a:buFont typeface="+mj-lt"/>
              <a:buAutoNum type="arabicPeriod"/>
            </a:pPr>
            <a:r>
              <a:rPr lang="tr-TR" sz="2400" dirty="0" smtClean="0">
                <a:latin typeface="Times New Roman" pitchFamily="18" charset="0"/>
                <a:cs typeface="Times New Roman" pitchFamily="18" charset="0"/>
              </a:rPr>
              <a:t>Fiziksel</a:t>
            </a:r>
          </a:p>
          <a:p>
            <a:pPr marL="800100" lvl="1" indent="-342900" algn="just">
              <a:buFont typeface="+mj-lt"/>
              <a:buAutoNum type="arabicPeriod"/>
            </a:pPr>
            <a:r>
              <a:rPr lang="tr-TR" sz="2400" dirty="0" smtClean="0">
                <a:latin typeface="Times New Roman" pitchFamily="18" charset="0"/>
                <a:cs typeface="Times New Roman" pitchFamily="18" charset="0"/>
              </a:rPr>
              <a:t>Duygusal</a:t>
            </a:r>
            <a:r>
              <a:rPr lang="tr-TR" sz="2400" dirty="0">
                <a:latin typeface="Times New Roman" pitchFamily="18" charset="0"/>
                <a:cs typeface="Times New Roman" pitchFamily="18" charset="0"/>
              </a:rPr>
              <a:t> </a:t>
            </a:r>
            <a:r>
              <a:rPr lang="tr-TR" sz="2400" dirty="0" smtClean="0">
                <a:latin typeface="Times New Roman" pitchFamily="18" charset="0"/>
                <a:cs typeface="Times New Roman" pitchFamily="18" charset="0"/>
              </a:rPr>
              <a:t>ve sosyal gelişimlerine zarar verebilir.</a:t>
            </a:r>
          </a:p>
          <a:p>
            <a:pPr algn="just"/>
            <a:r>
              <a:rPr lang="tr-TR" sz="2400" dirty="0" smtClean="0">
                <a:latin typeface="Times New Roman" pitchFamily="18" charset="0"/>
                <a:cs typeface="Times New Roman" pitchFamily="18" charset="0"/>
              </a:rPr>
              <a:t>Ayrıca;</a:t>
            </a:r>
          </a:p>
          <a:p>
            <a:pPr marL="285750" indent="-285750" algn="just">
              <a:buFont typeface="Arial" panose="020B0604020202020204" pitchFamily="34" charset="0"/>
              <a:buChar char="•"/>
            </a:pPr>
            <a:r>
              <a:rPr lang="tr-TR" sz="2400" dirty="0" smtClean="0">
                <a:latin typeface="Times New Roman" pitchFamily="18" charset="0"/>
                <a:cs typeface="Times New Roman" pitchFamily="18" charset="0"/>
              </a:rPr>
              <a:t>Fobiler, uyku problemleri, </a:t>
            </a:r>
            <a:r>
              <a:rPr lang="tr-TR" sz="2400" dirty="0" err="1" smtClean="0">
                <a:latin typeface="Times New Roman" pitchFamily="18" charset="0"/>
                <a:cs typeface="Times New Roman" pitchFamily="18" charset="0"/>
              </a:rPr>
              <a:t>anksiyete</a:t>
            </a:r>
            <a:r>
              <a:rPr lang="tr-TR" sz="2400" dirty="0" smtClean="0">
                <a:latin typeface="Times New Roman" pitchFamily="18" charset="0"/>
                <a:cs typeface="Times New Roman" pitchFamily="18" charset="0"/>
              </a:rPr>
              <a:t>, konuşma bozuklukları, gerçeklikten kopmalar, sanal alemi merkeze alma gibi psikolojik etkileri de vardır.</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7360" y="218365"/>
            <a:ext cx="5778037" cy="4271748"/>
          </a:xfrm>
          <a:prstGeom prst="rect">
            <a:avLst/>
          </a:prstGeom>
          <a:ln>
            <a:noFill/>
          </a:ln>
          <a:effectLst>
            <a:softEdge rad="112500"/>
          </a:effectLst>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4323" y="4301083"/>
            <a:ext cx="5641074" cy="2438399"/>
          </a:xfrm>
          <a:prstGeom prst="rect">
            <a:avLst/>
          </a:prstGeom>
          <a:ln>
            <a:noFill/>
          </a:ln>
          <a:effectLst>
            <a:softEdge rad="112500"/>
          </a:effectLst>
        </p:spPr>
      </p:pic>
    </p:spTree>
    <p:extLst>
      <p:ext uri="{BB962C8B-B14F-4D97-AF65-F5344CB8AC3E}">
        <p14:creationId xmlns:p14="http://schemas.microsoft.com/office/powerpoint/2010/main" val="4240404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Düz Bağlayıcı 4"/>
          <p:cNvCxnSpPr/>
          <p:nvPr/>
        </p:nvCxnSpPr>
        <p:spPr>
          <a:xfrm flipV="1">
            <a:off x="1352759" y="533387"/>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6" name="Düz Bağlayıcı 5"/>
          <p:cNvCxnSpPr/>
          <p:nvPr/>
        </p:nvCxnSpPr>
        <p:spPr>
          <a:xfrm flipV="1">
            <a:off x="1352759" y="1130686"/>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7" name="Dikdörtgen 6"/>
          <p:cNvSpPr/>
          <p:nvPr/>
        </p:nvSpPr>
        <p:spPr>
          <a:xfrm>
            <a:off x="4363957" y="547035"/>
            <a:ext cx="3605218" cy="584775"/>
          </a:xfrm>
          <a:prstGeom prst="rect">
            <a:avLst/>
          </a:prstGeom>
        </p:spPr>
        <p:txBody>
          <a:bodyPr wrap="none">
            <a:spAutoFit/>
          </a:bodyPr>
          <a:lstStyle/>
          <a:p>
            <a:pPr algn="just"/>
            <a:r>
              <a:rPr lang="tr-TR" sz="3200" b="1" dirty="0" smtClean="0">
                <a:latin typeface="Times New Roman" pitchFamily="18" charset="0"/>
                <a:cs typeface="Times New Roman" pitchFamily="18" charset="0"/>
              </a:rPr>
              <a:t>8. Çocuk ve Telefon</a:t>
            </a:r>
            <a:endParaRPr lang="tr-TR" sz="3200" b="1" dirty="0">
              <a:latin typeface="Times New Roman" pitchFamily="18" charset="0"/>
              <a:cs typeface="Times New Roman" pitchFamily="18" charset="0"/>
            </a:endParaRPr>
          </a:p>
        </p:txBody>
      </p:sp>
      <p:sp>
        <p:nvSpPr>
          <p:cNvPr id="2" name="Metin kutusu 1"/>
          <p:cNvSpPr txBox="1"/>
          <p:nvPr/>
        </p:nvSpPr>
        <p:spPr>
          <a:xfrm>
            <a:off x="882869" y="1492469"/>
            <a:ext cx="4677103" cy="5542543"/>
          </a:xfrm>
          <a:prstGeom prst="rect">
            <a:avLst/>
          </a:prstGeom>
          <a:noFill/>
        </p:spPr>
        <p:txBody>
          <a:bodyPr wrap="square" rtlCol="0">
            <a:spAutoFit/>
          </a:bodyPr>
          <a:lstStyle/>
          <a:p>
            <a:pPr marL="285750" indent="-285750" algn="just">
              <a:lnSpc>
                <a:spcPts val="2500"/>
              </a:lnSpc>
              <a:buFont typeface="Arial" panose="020B0604020202020204" pitchFamily="34" charset="0"/>
              <a:buChar char="•"/>
            </a:pPr>
            <a:r>
              <a:rPr lang="tr-TR" sz="2400" dirty="0" smtClean="0">
                <a:latin typeface="Times New Roman" pitchFamily="18" charset="0"/>
                <a:cs typeface="Times New Roman" pitchFamily="18" charset="0"/>
              </a:rPr>
              <a:t>Ebeveynlerin çocuklarına karşı sorumlukları nelerdir? </a:t>
            </a:r>
          </a:p>
          <a:p>
            <a:pPr marL="285750" indent="-285750" algn="just">
              <a:lnSpc>
                <a:spcPts val="2500"/>
              </a:lnSpc>
              <a:buFont typeface="Arial" panose="020B0604020202020204" pitchFamily="34" charset="0"/>
              <a:buChar char="•"/>
            </a:pPr>
            <a:r>
              <a:rPr lang="tr-TR" sz="2400" dirty="0" smtClean="0">
                <a:latin typeface="Times New Roman" pitchFamily="18" charset="0"/>
                <a:cs typeface="Times New Roman" pitchFamily="18" charset="0"/>
              </a:rPr>
              <a:t>Temel ihtiyaçlar, güvenlik, psikolojik olarak zarar vermeme, fiziksel ve duygusal olarak zarar vermeme vb. şekilde çoğaltılabilir. </a:t>
            </a:r>
          </a:p>
          <a:p>
            <a:pPr algn="just">
              <a:lnSpc>
                <a:spcPts val="2500"/>
              </a:lnSpc>
            </a:pPr>
            <a:endParaRPr lang="tr-TR" sz="2400" dirty="0">
              <a:latin typeface="Times New Roman" pitchFamily="18" charset="0"/>
              <a:cs typeface="Times New Roman" pitchFamily="18" charset="0"/>
            </a:endParaRPr>
          </a:p>
          <a:p>
            <a:pPr algn="just">
              <a:lnSpc>
                <a:spcPts val="2500"/>
              </a:lnSpc>
            </a:pPr>
            <a:r>
              <a:rPr lang="tr-TR" sz="2400" b="1" dirty="0" smtClean="0">
                <a:solidFill>
                  <a:srgbClr val="FF0000"/>
                </a:solidFill>
                <a:latin typeface="Times New Roman" pitchFamily="18" charset="0"/>
                <a:cs typeface="Times New Roman" pitchFamily="18" charset="0"/>
              </a:rPr>
              <a:t>Soru</a:t>
            </a:r>
            <a:r>
              <a:rPr lang="tr-TR" sz="2400" dirty="0" smtClean="0">
                <a:solidFill>
                  <a:srgbClr val="FF0000"/>
                </a:solidFill>
                <a:latin typeface="Times New Roman" pitchFamily="18" charset="0"/>
                <a:cs typeface="Times New Roman" pitchFamily="18" charset="0"/>
              </a:rPr>
              <a:t>: </a:t>
            </a:r>
            <a:r>
              <a:rPr lang="tr-TR" sz="2400" dirty="0" smtClean="0">
                <a:latin typeface="Times New Roman" pitchFamily="18" charset="0"/>
                <a:cs typeface="Times New Roman" pitchFamily="18" charset="0"/>
              </a:rPr>
              <a:t>Peki telefon almak bir ebeveyn sorumluluğu mudur?  Telefon alınmadığında devlete bağlı kurumlar devreye girer mi?</a:t>
            </a:r>
          </a:p>
          <a:p>
            <a:pPr algn="just">
              <a:lnSpc>
                <a:spcPts val="2500"/>
              </a:lnSpc>
            </a:pPr>
            <a:endParaRPr lang="tr-TR" sz="2400" dirty="0" smtClean="0">
              <a:latin typeface="Times New Roman" pitchFamily="18" charset="0"/>
              <a:cs typeface="Times New Roman" pitchFamily="18" charset="0"/>
            </a:endParaRPr>
          </a:p>
          <a:p>
            <a:pPr algn="just">
              <a:lnSpc>
                <a:spcPts val="2500"/>
              </a:lnSpc>
            </a:pPr>
            <a:r>
              <a:rPr lang="tr-TR" sz="2400" b="1" dirty="0" smtClean="0">
                <a:solidFill>
                  <a:srgbClr val="FF0000"/>
                </a:solidFill>
                <a:latin typeface="Times New Roman" pitchFamily="18" charset="0"/>
                <a:cs typeface="Times New Roman" pitchFamily="18" charset="0"/>
              </a:rPr>
              <a:t>Soru: </a:t>
            </a:r>
            <a:r>
              <a:rPr lang="tr-TR" sz="2400" dirty="0" smtClean="0">
                <a:latin typeface="Times New Roman" pitchFamily="18" charset="0"/>
                <a:cs typeface="Times New Roman" pitchFamily="18" charset="0"/>
              </a:rPr>
              <a:t>Telefon bir ihtiyaç mı, lüks mü? </a:t>
            </a:r>
          </a:p>
          <a:p>
            <a:pPr algn="just">
              <a:lnSpc>
                <a:spcPts val="2500"/>
              </a:lnSpc>
            </a:pPr>
            <a:endParaRPr lang="tr-TR" sz="2400" dirty="0" smtClean="0">
              <a:latin typeface="Times New Roman" pitchFamily="18" charset="0"/>
              <a:cs typeface="Times New Roman" pitchFamily="18" charset="0"/>
            </a:endParaRPr>
          </a:p>
          <a:p>
            <a:pPr algn="just">
              <a:lnSpc>
                <a:spcPts val="2500"/>
              </a:lnSpc>
            </a:pPr>
            <a:endParaRPr lang="tr-TR" sz="2400" dirty="0" smtClean="0">
              <a:latin typeface="Times New Roman" pitchFamily="18" charset="0"/>
              <a:cs typeface="Times New Roman" pitchFamily="18"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4106247"/>
            <a:ext cx="4193629" cy="2189450"/>
          </a:xfrm>
          <a:prstGeom prst="rect">
            <a:avLst/>
          </a:prstGeom>
          <a:ln>
            <a:noFill/>
          </a:ln>
          <a:effectLst>
            <a:softEdge rad="112500"/>
          </a:effectLst>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1392505"/>
            <a:ext cx="4193629" cy="2752725"/>
          </a:xfrm>
          <a:prstGeom prst="rect">
            <a:avLst/>
          </a:prstGeom>
          <a:ln>
            <a:noFill/>
          </a:ln>
          <a:effectLst>
            <a:softEdge rad="112500"/>
          </a:effectLst>
        </p:spPr>
      </p:pic>
    </p:spTree>
    <p:extLst>
      <p:ext uri="{BB962C8B-B14F-4D97-AF65-F5344CB8AC3E}">
        <p14:creationId xmlns:p14="http://schemas.microsoft.com/office/powerpoint/2010/main" val="1086845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laid">
          <a:fgClr>
            <a:schemeClr val="bg2"/>
          </a:fgClr>
          <a:bgClr>
            <a:schemeClr val="bg1"/>
          </a:bgClr>
        </a:patt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295401" y="1156204"/>
            <a:ext cx="9601196" cy="535169"/>
          </a:xfrm>
        </p:spPr>
        <p:txBody>
          <a:bodyPr>
            <a:noAutofit/>
          </a:bodyPr>
          <a:lstStyle/>
          <a:p>
            <a:r>
              <a:rPr lang="tr-TR" sz="3200" dirty="0" smtClean="0">
                <a:latin typeface="Times New Roman" pitchFamily="18" charset="0"/>
                <a:cs typeface="Times New Roman" pitchFamily="18" charset="0"/>
              </a:rPr>
              <a:t>ŞÖYLE BİR HAYATINIZA GÖZ ATIN</a:t>
            </a:r>
            <a:endParaRPr lang="tr-TR" sz="3200" dirty="0">
              <a:latin typeface="Times New Roman" pitchFamily="18" charset="0"/>
              <a:cs typeface="Times New Roman" pitchFamily="18" charset="0"/>
            </a:endParaRPr>
          </a:p>
        </p:txBody>
      </p:sp>
      <p:sp>
        <p:nvSpPr>
          <p:cNvPr id="3" name="İçerik Yer Tutucusu 2"/>
          <p:cNvSpPr>
            <a:spLocks noGrp="1"/>
          </p:cNvSpPr>
          <p:nvPr>
            <p:ph sz="quarter" idx="1"/>
          </p:nvPr>
        </p:nvSpPr>
        <p:spPr>
          <a:xfrm>
            <a:off x="1295401" y="2457798"/>
            <a:ext cx="9601196" cy="3318936"/>
          </a:xfrm>
        </p:spPr>
        <p:txBody>
          <a:bodyPr>
            <a:noAutofit/>
          </a:bodyPr>
          <a:lstStyle/>
          <a:p>
            <a:pPr algn="just"/>
            <a:r>
              <a:rPr lang="tr-TR" dirty="0" smtClean="0">
                <a:latin typeface="Times New Roman" pitchFamily="18" charset="0"/>
                <a:cs typeface="Times New Roman" pitchFamily="18" charset="0"/>
              </a:rPr>
              <a:t>Dışarıda stresli bir yaşam var.</a:t>
            </a:r>
          </a:p>
          <a:p>
            <a:pPr algn="just"/>
            <a:r>
              <a:rPr lang="tr-TR" dirty="0" smtClean="0">
                <a:latin typeface="Times New Roman" pitchFamily="18" charset="0"/>
                <a:cs typeface="Times New Roman" pitchFamily="18" charset="0"/>
              </a:rPr>
              <a:t>Her gün bir koşuşturmaca içindeyiz. Aile, iş, sorumluluklar, arkadaşlar, alışveriş, ödemeler, mesajlar, mailler, trafik karmaşası vb.</a:t>
            </a:r>
          </a:p>
          <a:p>
            <a:pPr algn="just"/>
            <a:r>
              <a:rPr lang="tr-TR" dirty="0" smtClean="0">
                <a:latin typeface="Times New Roman" pitchFamily="18" charset="0"/>
                <a:cs typeface="Times New Roman" pitchFamily="18" charset="0"/>
              </a:rPr>
              <a:t>Biraz dinlenmek istediniz değil mi?</a:t>
            </a:r>
            <a:endParaRPr lang="tr-TR" dirty="0">
              <a:latin typeface="Times New Roman" pitchFamily="18" charset="0"/>
              <a:cs typeface="Times New Roman" pitchFamily="18" charset="0"/>
            </a:endParaRPr>
          </a:p>
          <a:p>
            <a:pPr marL="0" indent="0" algn="just">
              <a:buNone/>
            </a:pPr>
            <a:r>
              <a:rPr lang="tr-TR" dirty="0" smtClean="0">
                <a:latin typeface="Times New Roman" pitchFamily="18" charset="0"/>
                <a:cs typeface="Times New Roman" pitchFamily="18" charset="0"/>
              </a:rPr>
              <a:t>- Şöyle biraz uzaklaşmak istediğiniz oldu mu?</a:t>
            </a:r>
          </a:p>
          <a:p>
            <a:pPr marL="0" indent="0" algn="just">
              <a:buNone/>
            </a:pPr>
            <a:r>
              <a:rPr lang="tr-TR" dirty="0" smtClean="0">
                <a:latin typeface="Times New Roman" pitchFamily="18" charset="0"/>
                <a:cs typeface="Times New Roman" pitchFamily="18" charset="0"/>
              </a:rPr>
              <a:t>Sıkıntıları bir kenara bırakmak, 5-10 dakika internette gezinmek, TV izlemek, oyun oynamak, sosyal medyada gezinmek, diğer teknolojik aletlerle iç içe olmak.</a:t>
            </a:r>
          </a:p>
          <a:p>
            <a:pPr marL="0" indent="0" algn="just">
              <a:buNone/>
            </a:pPr>
            <a:r>
              <a:rPr lang="tr-TR" dirty="0" smtClean="0">
                <a:latin typeface="Times New Roman" pitchFamily="18" charset="0"/>
                <a:cs typeface="Times New Roman" pitchFamily="18" charset="0"/>
              </a:rPr>
              <a:t>Bunlar hep bizim yaşamımızda olan şeyler, artık «Z kuşağı» (internet ve teknoloji çağı) ile iç içeyiz. </a:t>
            </a:r>
          </a:p>
        </p:txBody>
      </p:sp>
      <p:cxnSp>
        <p:nvCxnSpPr>
          <p:cNvPr id="5" name="Düz Bağlayıcı 4"/>
          <p:cNvCxnSpPr/>
          <p:nvPr/>
        </p:nvCxnSpPr>
        <p:spPr>
          <a:xfrm flipV="1">
            <a:off x="1352759" y="800535"/>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6" name="Düz Bağlayıcı 5"/>
          <p:cNvCxnSpPr/>
          <p:nvPr/>
        </p:nvCxnSpPr>
        <p:spPr>
          <a:xfrm flipV="1">
            <a:off x="1352759" y="2249172"/>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027846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82757" y="306685"/>
            <a:ext cx="10699219" cy="5940088"/>
          </a:xfrm>
          <a:prstGeom prst="rect">
            <a:avLst/>
          </a:prstGeom>
          <a:noFill/>
        </p:spPr>
        <p:txBody>
          <a:bodyPr wrap="square" rtlCol="0">
            <a:spAutoFit/>
          </a:bodyPr>
          <a:lstStyle/>
          <a:p>
            <a:pPr algn="just"/>
            <a:r>
              <a:rPr lang="tr-TR" sz="2000" b="1" dirty="0" smtClean="0">
                <a:latin typeface="Times New Roman" pitchFamily="18" charset="0"/>
                <a:cs typeface="Times New Roman" pitchFamily="18" charset="0"/>
              </a:rPr>
              <a:t>Arkadaşlarının Telefonu Olması Çocuğunuza Telefon Almak İçin Yeterli Bir Sebep Midir?</a:t>
            </a:r>
          </a:p>
          <a:p>
            <a:pPr algn="just"/>
            <a:r>
              <a:rPr lang="tr-TR" sz="2000" dirty="0" smtClean="0">
                <a:latin typeface="Times New Roman" pitchFamily="18" charset="0"/>
                <a:cs typeface="Times New Roman" pitchFamily="18" charset="0"/>
              </a:rPr>
              <a:t>Çocuğun sağlıklı gelişimi; onu sadece mutlu etmeyi amaçlamaz, hayatı doğru bir şekilde öğrenmesine de odaklanır.</a:t>
            </a:r>
          </a:p>
          <a:p>
            <a:pPr algn="just"/>
            <a:endParaRPr lang="tr-TR" sz="2000" dirty="0">
              <a:latin typeface="Times New Roman" pitchFamily="18" charset="0"/>
              <a:cs typeface="Times New Roman" pitchFamily="18" charset="0"/>
            </a:endParaRPr>
          </a:p>
          <a:p>
            <a:pPr algn="just"/>
            <a:r>
              <a:rPr lang="tr-TR" sz="2000" b="1" dirty="0" smtClean="0">
                <a:latin typeface="Times New Roman" pitchFamily="18" charset="0"/>
                <a:cs typeface="Times New Roman" pitchFamily="18" charset="0"/>
              </a:rPr>
              <a:t>Peki Ebeveynin Kontrolünde Çocuğa Telefon Vermek Ne Anlama Gelir?</a:t>
            </a:r>
          </a:p>
          <a:p>
            <a:pPr algn="just"/>
            <a:endParaRPr lang="tr-TR" sz="2000" dirty="0">
              <a:latin typeface="Times New Roman" pitchFamily="18" charset="0"/>
              <a:cs typeface="Times New Roman" pitchFamily="18" charset="0"/>
            </a:endParaRPr>
          </a:p>
          <a:p>
            <a:pPr algn="just"/>
            <a:r>
              <a:rPr lang="tr-TR" sz="2000" dirty="0" smtClean="0">
                <a:latin typeface="Times New Roman" pitchFamily="18" charset="0"/>
                <a:cs typeface="Times New Roman" pitchFamily="18" charset="0"/>
              </a:rPr>
              <a:t>Sahip olduğunuz ürünün bütün hakları ve sorumlukları size aittir. Bazı sınırlandırmalarla ebeveyn telefonu bilinçli bir şekilde çocuğun kullanmasına izin verebilir. </a:t>
            </a:r>
          </a:p>
          <a:p>
            <a:pPr algn="just"/>
            <a:r>
              <a:rPr lang="tr-TR" sz="2000" dirty="0" smtClean="0">
                <a:latin typeface="Times New Roman" pitchFamily="18" charset="0"/>
                <a:cs typeface="Times New Roman" pitchFamily="18" charset="0"/>
              </a:rPr>
              <a:t> </a:t>
            </a:r>
            <a:endParaRPr lang="tr-TR" sz="2000" dirty="0">
              <a:latin typeface="Times New Roman" pitchFamily="18" charset="0"/>
              <a:cs typeface="Times New Roman" pitchFamily="18" charset="0"/>
            </a:endParaRPr>
          </a:p>
          <a:p>
            <a:pPr algn="just"/>
            <a:r>
              <a:rPr lang="tr-TR" sz="2000" b="1" dirty="0" smtClean="0">
                <a:latin typeface="Times New Roman" pitchFamily="18" charset="0"/>
                <a:cs typeface="Times New Roman" pitchFamily="18" charset="0"/>
              </a:rPr>
              <a:t>Sınırlandırmalar:</a:t>
            </a:r>
          </a:p>
          <a:p>
            <a:pPr algn="just"/>
            <a:r>
              <a:rPr lang="tr-TR" sz="2000" dirty="0" smtClean="0">
                <a:latin typeface="Times New Roman" pitchFamily="18" charset="0"/>
                <a:cs typeface="Times New Roman" pitchFamily="18" charset="0"/>
              </a:rPr>
              <a:t>Senin için böyle bir telefon almayı uygun gördük. Bunu senin kullanmana izin vermeyi düşünüyoruz. Ama öncesinde seninle bir anlaşma yapacağız. Bu telefonu kullanmayı seçmen aynı zamanda şunları da kabul ettiğin anlamına gelir. </a:t>
            </a:r>
          </a:p>
          <a:p>
            <a:pPr algn="just"/>
            <a:endParaRPr lang="tr-TR" sz="2000" dirty="0">
              <a:latin typeface="Times New Roman" pitchFamily="18" charset="0"/>
              <a:cs typeface="Times New Roman" pitchFamily="18" charset="0"/>
            </a:endParaRPr>
          </a:p>
          <a:p>
            <a:pPr marL="342900" indent="-342900" algn="just">
              <a:buAutoNum type="arabicPeriod"/>
            </a:pPr>
            <a:r>
              <a:rPr lang="tr-TR" sz="2000" dirty="0" smtClean="0">
                <a:latin typeface="Times New Roman" pitchFamily="18" charset="0"/>
                <a:cs typeface="Times New Roman" pitchFamily="18" charset="0"/>
              </a:rPr>
              <a:t>Bu telefon bana ait (anne ya da baba) şu an kullanmana izin veriyorum ama gerekli gördüğümde bunu senden alabileceğim anlamına geliyor.</a:t>
            </a:r>
          </a:p>
          <a:p>
            <a:pPr marL="342900" indent="-342900" algn="just">
              <a:buAutoNum type="arabicPeriod"/>
            </a:pPr>
            <a:r>
              <a:rPr lang="tr-TR" sz="2000" dirty="0" smtClean="0">
                <a:latin typeface="Times New Roman" pitchFamily="18" charset="0"/>
                <a:cs typeface="Times New Roman" pitchFamily="18" charset="0"/>
              </a:rPr>
              <a:t>Telefon içerikleri konusunda benden fikir alabilirsin.</a:t>
            </a:r>
          </a:p>
          <a:p>
            <a:pPr marL="342900" indent="-342900" algn="just">
              <a:buAutoNum type="arabicPeriod"/>
            </a:pPr>
            <a:r>
              <a:rPr lang="tr-TR" sz="2000" dirty="0" smtClean="0">
                <a:latin typeface="Times New Roman" pitchFamily="18" charset="0"/>
                <a:cs typeface="Times New Roman" pitchFamily="18" charset="0"/>
              </a:rPr>
              <a:t>Benim arkadaş olmadığım bir sosyal medya hesabı veya gerçek olmayan bir hesap açamazsın.</a:t>
            </a:r>
          </a:p>
          <a:p>
            <a:pPr marL="342900" indent="-342900" algn="just">
              <a:buAutoNum type="arabicPeriod"/>
            </a:pPr>
            <a:r>
              <a:rPr lang="tr-TR" sz="2000" dirty="0" smtClean="0">
                <a:latin typeface="Times New Roman" pitchFamily="18" charset="0"/>
                <a:cs typeface="Times New Roman" pitchFamily="18" charset="0"/>
              </a:rPr>
              <a:t>Bu telefonu evde günlük kullanım süren (ödev, sorumluluk ve şartlara bağlı) beraber belirleyeceğiz. </a:t>
            </a:r>
            <a:endParaRPr 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val="3962366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plaid">
          <a:fgClr>
            <a:schemeClr val="bg2"/>
          </a:fgClr>
          <a:bgClr>
            <a:schemeClr val="bg1"/>
          </a:bgClr>
        </a:pattFill>
        <a:effectLst/>
      </p:bgPr>
    </p:bg>
    <p:spTree>
      <p:nvGrpSpPr>
        <p:cNvPr id="1" name=""/>
        <p:cNvGrpSpPr/>
        <p:nvPr/>
      </p:nvGrpSpPr>
      <p:grpSpPr>
        <a:xfrm>
          <a:off x="0" y="0"/>
          <a:ext cx="0" cy="0"/>
          <a:chOff x="0" y="0"/>
          <a:chExt cx="0" cy="0"/>
        </a:xfrm>
      </p:grpSpPr>
      <p:cxnSp>
        <p:nvCxnSpPr>
          <p:cNvPr id="5" name="Düz Bağlayıcı 4"/>
          <p:cNvCxnSpPr/>
          <p:nvPr/>
        </p:nvCxnSpPr>
        <p:spPr>
          <a:xfrm flipV="1">
            <a:off x="1352759" y="560758"/>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6" name="Düz Bağlayıcı 5"/>
          <p:cNvCxnSpPr/>
          <p:nvPr/>
        </p:nvCxnSpPr>
        <p:spPr>
          <a:xfrm flipV="1">
            <a:off x="1352759" y="1227187"/>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8" name="Metin kutusu 7"/>
          <p:cNvSpPr txBox="1"/>
          <p:nvPr/>
        </p:nvSpPr>
        <p:spPr>
          <a:xfrm>
            <a:off x="3780685" y="611751"/>
            <a:ext cx="4321952" cy="584775"/>
          </a:xfrm>
          <a:prstGeom prst="rect">
            <a:avLst/>
          </a:prstGeom>
          <a:noFill/>
        </p:spPr>
        <p:txBody>
          <a:bodyPr wrap="none" rtlCol="0">
            <a:spAutoFit/>
          </a:bodyPr>
          <a:lstStyle/>
          <a:p>
            <a:r>
              <a:rPr lang="tr-TR" sz="3200" b="1" dirty="0" smtClean="0">
                <a:latin typeface="Times New Roman" pitchFamily="18" charset="0"/>
                <a:cs typeface="Times New Roman" pitchFamily="18" charset="0"/>
              </a:rPr>
              <a:t>Değişen Yaşam Tarzları</a:t>
            </a:r>
            <a:endParaRPr lang="tr-TR" sz="3200" b="1" dirty="0">
              <a:latin typeface="Times New Roman" pitchFamily="18" charset="0"/>
              <a:cs typeface="Times New Roman" pitchFamily="18" charset="0"/>
            </a:endParaRPr>
          </a:p>
        </p:txBody>
      </p:sp>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l="132" t="-144" r="132" b="11741"/>
          <a:stretch/>
        </p:blipFill>
        <p:spPr>
          <a:xfrm>
            <a:off x="1352759" y="1333500"/>
            <a:ext cx="4806303" cy="4836074"/>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062" y="1333499"/>
            <a:ext cx="4680177" cy="4730969"/>
          </a:xfrm>
          <a:prstGeom prst="rect">
            <a:avLst/>
          </a:prstGeom>
        </p:spPr>
      </p:pic>
      <p:sp>
        <p:nvSpPr>
          <p:cNvPr id="3" name="Metin kutusu 2"/>
          <p:cNvSpPr txBox="1"/>
          <p:nvPr/>
        </p:nvSpPr>
        <p:spPr>
          <a:xfrm>
            <a:off x="2007852" y="1795164"/>
            <a:ext cx="1473958" cy="923330"/>
          </a:xfrm>
          <a:prstGeom prst="rect">
            <a:avLst/>
          </a:prstGeom>
          <a:solidFill>
            <a:schemeClr val="accent2">
              <a:lumMod val="20000"/>
              <a:lumOff val="80000"/>
            </a:schemeClr>
          </a:solidFill>
        </p:spPr>
        <p:txBody>
          <a:bodyPr wrap="square" rtlCol="0">
            <a:spAutoFit/>
          </a:bodyPr>
          <a:lstStyle/>
          <a:p>
            <a:pPr algn="ctr"/>
            <a:r>
              <a:rPr lang="tr-TR" b="1" dirty="0" smtClean="0">
                <a:latin typeface="Comic Sans MS" pitchFamily="66" charset="0"/>
              </a:rPr>
              <a:t>İlk kardan adamımı yaptım!</a:t>
            </a:r>
            <a:endParaRPr lang="tr-TR" b="1" dirty="0">
              <a:latin typeface="Comic Sans MS" pitchFamily="66" charset="0"/>
            </a:endParaRPr>
          </a:p>
        </p:txBody>
      </p:sp>
    </p:spTree>
    <p:extLst>
      <p:ext uri="{BB962C8B-B14F-4D97-AF65-F5344CB8AC3E}">
        <p14:creationId xmlns:p14="http://schemas.microsoft.com/office/powerpoint/2010/main" val="3346700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plaid">
          <a:fgClr>
            <a:schemeClr val="bg2"/>
          </a:fgClr>
          <a:bgClr>
            <a:schemeClr val="bg1"/>
          </a:bgClr>
        </a:pattFill>
        <a:effectLst/>
      </p:bgPr>
    </p:bg>
    <p:spTree>
      <p:nvGrpSpPr>
        <p:cNvPr id="1" name=""/>
        <p:cNvGrpSpPr/>
        <p:nvPr/>
      </p:nvGrpSpPr>
      <p:grpSpPr>
        <a:xfrm>
          <a:off x="0" y="0"/>
          <a:ext cx="0" cy="0"/>
          <a:chOff x="0" y="0"/>
          <a:chExt cx="0" cy="0"/>
        </a:xfrm>
      </p:grpSpPr>
      <p:pic>
        <p:nvPicPr>
          <p:cNvPr id="1027" name="Picture 3" descr="F:\MEDYA RESİM\MEDYA SUNU\TV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3862" y="522053"/>
            <a:ext cx="6711462" cy="32411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2" descr="http://i.onbesyirmibes.org/image/2009/11/16/2358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1329" y="3708308"/>
            <a:ext cx="4893951" cy="27406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9" name="Picture 5" descr="http://static.shiftdelete.net/img/article/cadd1257319976.jpg"/>
          <p:cNvPicPr>
            <a:picLocks noChangeAspect="1" noChangeArrowheads="1"/>
          </p:cNvPicPr>
          <p:nvPr/>
        </p:nvPicPr>
        <p:blipFill rotWithShape="1">
          <a:blip r:embed="rId5">
            <a:extLst>
              <a:ext uri="{28A0092B-C50C-407E-A947-70E740481C1C}">
                <a14:useLocalDpi xmlns:a14="http://schemas.microsoft.com/office/drawing/2010/main" val="0"/>
              </a:ext>
            </a:extLst>
          </a:blip>
          <a:srcRect l="14384" r="13234"/>
          <a:stretch/>
        </p:blipFill>
        <p:spPr bwMode="auto">
          <a:xfrm>
            <a:off x="6632393" y="3763199"/>
            <a:ext cx="2923234" cy="26857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Dikdörtgen 4"/>
          <p:cNvSpPr/>
          <p:nvPr/>
        </p:nvSpPr>
        <p:spPr>
          <a:xfrm rot="20693298">
            <a:off x="8832576" y="2175629"/>
            <a:ext cx="3544386" cy="1754326"/>
          </a:xfrm>
          <a:prstGeom prst="rect">
            <a:avLst/>
          </a:prstGeom>
          <a:noFill/>
        </p:spPr>
        <p:txBody>
          <a:bodyPr wrap="square" lIns="91440" tIns="45720" rIns="91440" bIns="45720">
            <a:spAutoFit/>
          </a:bodyPr>
          <a:lstStyle/>
          <a:p>
            <a:pPr algn="ctr"/>
            <a:r>
              <a:rPr lang="tr-TR"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Bunlar size tanıdık geliyor mu?</a:t>
            </a:r>
            <a:endParaRPr lang="tr-TR"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9035091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plaid">
          <a:fgClr>
            <a:schemeClr val="bg2"/>
          </a:fgClr>
          <a:bgClr>
            <a:schemeClr val="bg1"/>
          </a:bgClr>
        </a:pattFill>
        <a:effectLst/>
      </p:bgPr>
    </p:bg>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876" y="2065282"/>
            <a:ext cx="4869793" cy="3652345"/>
          </a:xfrm>
          <a:prstGeom prst="ellipse">
            <a:avLst/>
          </a:prstGeom>
          <a:ln>
            <a:noFill/>
          </a:ln>
          <a:effectLst>
            <a:softEdge rad="112500"/>
          </a:effectLst>
        </p:spPr>
      </p:pic>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7878" y="2121793"/>
            <a:ext cx="4871325" cy="3539322"/>
          </a:xfrm>
          <a:prstGeom prst="rect">
            <a:avLst/>
          </a:prstGeom>
          <a:ln>
            <a:noFill/>
          </a:ln>
          <a:effectLst>
            <a:softEdge rad="112500"/>
          </a:effectLst>
        </p:spPr>
      </p:pic>
      <p:sp>
        <p:nvSpPr>
          <p:cNvPr id="4" name="Metin kutusu 3"/>
          <p:cNvSpPr txBox="1"/>
          <p:nvPr/>
        </p:nvSpPr>
        <p:spPr>
          <a:xfrm>
            <a:off x="259307" y="934478"/>
            <a:ext cx="11641457" cy="584775"/>
          </a:xfrm>
          <a:prstGeom prst="rect">
            <a:avLst/>
          </a:prstGeom>
          <a:noFill/>
        </p:spPr>
        <p:txBody>
          <a:bodyPr wrap="none" rtlCol="0">
            <a:spAutoFit/>
          </a:bodyPr>
          <a:lstStyle/>
          <a:p>
            <a:r>
              <a:rPr lang="tr-TR" sz="3200" b="1" dirty="0" smtClean="0">
                <a:latin typeface="Times New Roman" pitchFamily="18" charset="0"/>
                <a:cs typeface="Times New Roman" pitchFamily="18" charset="0"/>
              </a:rPr>
              <a:t>Sadece çocuklar için değil, yetişkinler için de çeldiriciler değişti…</a:t>
            </a:r>
            <a:endParaRPr lang="tr-TR"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4599128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15766" y="798785"/>
            <a:ext cx="5410840" cy="584775"/>
          </a:xfrm>
          <a:prstGeom prst="rect">
            <a:avLst/>
          </a:prstGeom>
          <a:noFill/>
        </p:spPr>
        <p:txBody>
          <a:bodyPr wrap="none" rtlCol="0">
            <a:spAutoFit/>
          </a:bodyPr>
          <a:lstStyle/>
          <a:p>
            <a:r>
              <a:rPr lang="tr-TR" sz="3200" b="1" dirty="0" smtClean="0">
                <a:latin typeface="Times New Roman" pitchFamily="18" charset="0"/>
                <a:cs typeface="Times New Roman" pitchFamily="18" charset="0"/>
              </a:rPr>
              <a:t>İnsanlar Artık Daha Duyarsız</a:t>
            </a:r>
            <a:endParaRPr lang="tr-TR" sz="3200" b="1" dirty="0">
              <a:latin typeface="Times New Roman" pitchFamily="18" charset="0"/>
              <a:cs typeface="Times New Roman" pitchFamily="18"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285" y="1910443"/>
            <a:ext cx="5000302" cy="3429000"/>
          </a:xfrm>
          <a:prstGeom prst="rect">
            <a:avLst/>
          </a:prstGeom>
          <a:ln>
            <a:noFill/>
          </a:ln>
          <a:effectLst>
            <a:softEdge rad="112500"/>
          </a:effectLst>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1186" y="1910443"/>
            <a:ext cx="4814207" cy="3429000"/>
          </a:xfrm>
          <a:prstGeom prst="rect">
            <a:avLst/>
          </a:prstGeom>
          <a:ln>
            <a:noFill/>
          </a:ln>
          <a:effectLst>
            <a:softEdge rad="112500"/>
          </a:effectLst>
        </p:spPr>
      </p:pic>
    </p:spTree>
    <p:extLst>
      <p:ext uri="{BB962C8B-B14F-4D97-AF65-F5344CB8AC3E}">
        <p14:creationId xmlns:p14="http://schemas.microsoft.com/office/powerpoint/2010/main" val="11279635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607807" y="675955"/>
            <a:ext cx="3895810" cy="584775"/>
          </a:xfrm>
          <a:prstGeom prst="rect">
            <a:avLst/>
          </a:prstGeom>
          <a:noFill/>
        </p:spPr>
        <p:txBody>
          <a:bodyPr wrap="none" rtlCol="0">
            <a:spAutoFit/>
          </a:bodyPr>
          <a:lstStyle/>
          <a:p>
            <a:pPr algn="just"/>
            <a:r>
              <a:rPr lang="tr-TR" sz="3200" b="1" dirty="0" smtClean="0">
                <a:latin typeface="Times New Roman" pitchFamily="18" charset="0"/>
                <a:cs typeface="Times New Roman" pitchFamily="18" charset="0"/>
              </a:rPr>
              <a:t>Peki Ne Yapmalıyız? </a:t>
            </a:r>
            <a:endParaRPr lang="tr-TR" sz="3200" b="1" dirty="0">
              <a:latin typeface="Times New Roman" pitchFamily="18" charset="0"/>
              <a:cs typeface="Times New Roman" pitchFamily="18" charset="0"/>
            </a:endParaRPr>
          </a:p>
        </p:txBody>
      </p:sp>
      <p:sp>
        <p:nvSpPr>
          <p:cNvPr id="3" name="Metin kutusu 2"/>
          <p:cNvSpPr txBox="1"/>
          <p:nvPr/>
        </p:nvSpPr>
        <p:spPr>
          <a:xfrm>
            <a:off x="5682733" y="1450428"/>
            <a:ext cx="5295039" cy="4893647"/>
          </a:xfrm>
          <a:prstGeom prst="rect">
            <a:avLst/>
          </a:prstGeom>
          <a:noFill/>
        </p:spPr>
        <p:txBody>
          <a:bodyPr wrap="none" rtlCol="0">
            <a:spAutoFit/>
          </a:bodyPr>
          <a:lstStyle/>
          <a:p>
            <a:pPr algn="just"/>
            <a:r>
              <a:rPr lang="tr-TR" sz="2400" dirty="0" smtClean="0">
                <a:latin typeface="Times New Roman" pitchFamily="18" charset="0"/>
                <a:cs typeface="Times New Roman" pitchFamily="18" charset="0"/>
              </a:rPr>
              <a:t>Medyayı doğru tanımlamak</a:t>
            </a:r>
          </a:p>
          <a:p>
            <a:pPr algn="just"/>
            <a:r>
              <a:rPr lang="tr-TR" sz="2400" dirty="0" smtClean="0">
                <a:latin typeface="Times New Roman" pitchFamily="18" charset="0"/>
                <a:cs typeface="Times New Roman" pitchFamily="18" charset="0"/>
              </a:rPr>
              <a:t>Birincil veri kaynaklarını kullanmak</a:t>
            </a:r>
          </a:p>
          <a:p>
            <a:pPr algn="just"/>
            <a:r>
              <a:rPr lang="tr-TR" sz="2400" dirty="0" smtClean="0">
                <a:latin typeface="Times New Roman" pitchFamily="18" charset="0"/>
                <a:cs typeface="Times New Roman" pitchFamily="18" charset="0"/>
              </a:rPr>
              <a:t>Eleştirel düşünmek</a:t>
            </a:r>
          </a:p>
          <a:p>
            <a:pPr algn="just"/>
            <a:r>
              <a:rPr lang="tr-TR" sz="2400" dirty="0" smtClean="0">
                <a:latin typeface="Times New Roman" pitchFamily="18" charset="0"/>
                <a:cs typeface="Times New Roman" pitchFamily="18" charset="0"/>
              </a:rPr>
              <a:t>Bilgiyi birçok kaynaktan doğrulamak</a:t>
            </a:r>
          </a:p>
          <a:p>
            <a:pPr algn="just"/>
            <a:r>
              <a:rPr lang="tr-TR" sz="2400" dirty="0" smtClean="0">
                <a:latin typeface="Times New Roman" pitchFamily="18" charset="0"/>
                <a:cs typeface="Times New Roman" pitchFamily="18" charset="0"/>
              </a:rPr>
              <a:t>Medya kullanımına sınırlamalar getirmek</a:t>
            </a:r>
          </a:p>
          <a:p>
            <a:pPr algn="just"/>
            <a:r>
              <a:rPr lang="tr-TR" sz="2400" dirty="0" smtClean="0">
                <a:latin typeface="Times New Roman" pitchFamily="18" charset="0"/>
                <a:cs typeface="Times New Roman" pitchFamily="18" charset="0"/>
              </a:rPr>
              <a:t>…………………………</a:t>
            </a:r>
          </a:p>
          <a:p>
            <a:pPr algn="just"/>
            <a:r>
              <a:rPr lang="tr-TR" sz="2400" dirty="0" smtClean="0">
                <a:latin typeface="Times New Roman" pitchFamily="18" charset="0"/>
                <a:cs typeface="Times New Roman" pitchFamily="18" charset="0"/>
              </a:rPr>
              <a:t>.</a:t>
            </a:r>
            <a:r>
              <a:rPr lang="tr-TR" sz="2400" dirty="0">
                <a:latin typeface="Times New Roman" pitchFamily="18" charset="0"/>
                <a:cs typeface="Times New Roman" pitchFamily="18" charset="0"/>
              </a:rPr>
              <a:t> </a:t>
            </a:r>
            <a:r>
              <a:rPr lang="tr-TR" sz="2400" dirty="0" smtClean="0">
                <a:latin typeface="Times New Roman" pitchFamily="18" charset="0"/>
                <a:cs typeface="Times New Roman" pitchFamily="18" charset="0"/>
              </a:rPr>
              <a:t>………………………..</a:t>
            </a:r>
          </a:p>
          <a:p>
            <a:pPr algn="just"/>
            <a:r>
              <a:rPr lang="tr-TR" sz="2400" dirty="0" smtClean="0">
                <a:latin typeface="Times New Roman" pitchFamily="18" charset="0"/>
                <a:cs typeface="Times New Roman" pitchFamily="18" charset="0"/>
              </a:rPr>
              <a:t>…………………………</a:t>
            </a:r>
          </a:p>
          <a:p>
            <a:pPr algn="just"/>
            <a:r>
              <a:rPr lang="tr-TR" sz="2400" dirty="0" smtClean="0">
                <a:latin typeface="Times New Roman" pitchFamily="18" charset="0"/>
                <a:cs typeface="Times New Roman" pitchFamily="18" charset="0"/>
              </a:rPr>
              <a:t>…………………………</a:t>
            </a:r>
          </a:p>
          <a:p>
            <a:pPr algn="just"/>
            <a:r>
              <a:rPr lang="tr-TR" sz="2400" dirty="0" smtClean="0">
                <a:latin typeface="Times New Roman" pitchFamily="18" charset="0"/>
                <a:cs typeface="Times New Roman" pitchFamily="18" charset="0"/>
              </a:rPr>
              <a:t>………………………....</a:t>
            </a:r>
          </a:p>
          <a:p>
            <a:pPr algn="just"/>
            <a:r>
              <a:rPr lang="tr-TR" sz="2400" dirty="0" smtClean="0">
                <a:latin typeface="Times New Roman" pitchFamily="18" charset="0"/>
                <a:cs typeface="Times New Roman" pitchFamily="18" charset="0"/>
              </a:rPr>
              <a:t>…………………………</a:t>
            </a:r>
          </a:p>
          <a:p>
            <a:pPr algn="just"/>
            <a:r>
              <a:rPr lang="tr-TR" sz="2400" dirty="0" smtClean="0">
                <a:latin typeface="Times New Roman" pitchFamily="18" charset="0"/>
                <a:cs typeface="Times New Roman" pitchFamily="18" charset="0"/>
              </a:rPr>
              <a:t>…………………………</a:t>
            </a:r>
          </a:p>
          <a:p>
            <a:pPr algn="just"/>
            <a:r>
              <a:rPr lang="tr-TR" sz="2400" dirty="0" smtClean="0">
                <a:latin typeface="Times New Roman" pitchFamily="18" charset="0"/>
                <a:cs typeface="Times New Roman" pitchFamily="18" charset="0"/>
              </a:rPr>
              <a:t>…………………………</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339" y="1450428"/>
            <a:ext cx="4226480" cy="4226480"/>
          </a:xfrm>
          <a:prstGeom prst="rect">
            <a:avLst/>
          </a:prstGeom>
        </p:spPr>
      </p:pic>
    </p:spTree>
    <p:extLst>
      <p:ext uri="{BB962C8B-B14F-4D97-AF65-F5344CB8AC3E}">
        <p14:creationId xmlns:p14="http://schemas.microsoft.com/office/powerpoint/2010/main" val="35844906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pattFill prst="plaid">
          <a:fgClr>
            <a:schemeClr val="bg2"/>
          </a:fgClr>
          <a:bgClr>
            <a:schemeClr val="bg1"/>
          </a:bgClr>
        </a:pattFill>
        <a:effectLst/>
      </p:bgPr>
    </p:bg>
    <p:spTree>
      <p:nvGrpSpPr>
        <p:cNvPr id="1" name=""/>
        <p:cNvGrpSpPr/>
        <p:nvPr/>
      </p:nvGrpSpPr>
      <p:grpSpPr>
        <a:xfrm>
          <a:off x="0" y="0"/>
          <a:ext cx="0" cy="0"/>
          <a:chOff x="0" y="0"/>
          <a:chExt cx="0" cy="0"/>
        </a:xfrm>
      </p:grpSpPr>
      <p:pic>
        <p:nvPicPr>
          <p:cNvPr id="5" name="16 Resim" descr="medya_okuryazar.jpg"/>
          <p:cNvPicPr>
            <a:picLocks noChangeAspect="1"/>
          </p:cNvPicPr>
          <p:nvPr/>
        </p:nvPicPr>
        <p:blipFill>
          <a:blip r:embed="rId2" cstate="print"/>
          <a:stretch>
            <a:fillRect/>
          </a:stretch>
        </p:blipFill>
        <p:spPr>
          <a:xfrm>
            <a:off x="1816717" y="1612921"/>
            <a:ext cx="4315859" cy="2518105"/>
          </a:xfrm>
          <a:prstGeom prst="rect">
            <a:avLst/>
          </a:prstGeom>
        </p:spPr>
      </p:pic>
      <p:sp>
        <p:nvSpPr>
          <p:cNvPr id="6" name="8 Metin kutusu"/>
          <p:cNvSpPr txBox="1"/>
          <p:nvPr/>
        </p:nvSpPr>
        <p:spPr>
          <a:xfrm>
            <a:off x="2236181" y="4275304"/>
            <a:ext cx="7241628" cy="1400383"/>
          </a:xfrm>
          <a:prstGeom prst="rect">
            <a:avLst/>
          </a:prstGeom>
          <a:noFill/>
        </p:spPr>
        <p:txBody>
          <a:bodyPr wrap="square" rtlCol="0">
            <a:spAutoFit/>
          </a:bodyPr>
          <a:lstStyle/>
          <a:p>
            <a:pPr marL="811213" lvl="1" indent="-354013" algn="just">
              <a:lnSpc>
                <a:spcPts val="3400"/>
              </a:lnSpc>
            </a:pPr>
            <a:r>
              <a:rPr lang="tr-TR" sz="2400" b="1" dirty="0" smtClean="0">
                <a:latin typeface="Times New Roman" pitchFamily="18" charset="0"/>
                <a:cs typeface="Times New Roman" pitchFamily="18" charset="0"/>
              </a:rPr>
              <a:t>    Medya </a:t>
            </a:r>
            <a:r>
              <a:rPr lang="tr-TR" sz="2400" b="1" dirty="0">
                <a:latin typeface="Times New Roman" pitchFamily="18" charset="0"/>
                <a:cs typeface="Times New Roman" pitchFamily="18" charset="0"/>
              </a:rPr>
              <a:t>okuryazarı medya </a:t>
            </a:r>
            <a:r>
              <a:rPr lang="tr-TR" sz="2400" b="1" dirty="0" smtClean="0">
                <a:latin typeface="Times New Roman" pitchFamily="18" charset="0"/>
                <a:cs typeface="Times New Roman" pitchFamily="18" charset="0"/>
              </a:rPr>
              <a:t> araçlarını tanır</a:t>
            </a:r>
            <a:r>
              <a:rPr lang="tr-TR" sz="2400" b="1" dirty="0">
                <a:latin typeface="Times New Roman" pitchFamily="18" charset="0"/>
                <a:cs typeface="Times New Roman" pitchFamily="18" charset="0"/>
              </a:rPr>
              <a:t>.</a:t>
            </a:r>
            <a:r>
              <a:rPr lang="tr-TR" sz="2400" dirty="0">
                <a:latin typeface="Times New Roman" pitchFamily="18" charset="0"/>
                <a:cs typeface="Times New Roman" pitchFamily="18" charset="0"/>
              </a:rPr>
              <a:t> Yani gazete, </a:t>
            </a:r>
            <a:r>
              <a:rPr lang="tr-TR" sz="2400" dirty="0" smtClean="0">
                <a:latin typeface="Times New Roman" pitchFamily="18" charset="0"/>
                <a:cs typeface="Times New Roman" pitchFamily="18" charset="0"/>
              </a:rPr>
              <a:t> radyo</a:t>
            </a:r>
            <a:r>
              <a:rPr lang="tr-TR" sz="2400" dirty="0">
                <a:latin typeface="Times New Roman" pitchFamily="18" charset="0"/>
                <a:cs typeface="Times New Roman" pitchFamily="18" charset="0"/>
              </a:rPr>
              <a:t>, televizyon, İnternet, </a:t>
            </a:r>
            <a:r>
              <a:rPr lang="tr-TR" sz="2400" dirty="0" smtClean="0">
                <a:latin typeface="Times New Roman" pitchFamily="18" charset="0"/>
                <a:cs typeface="Times New Roman" pitchFamily="18" charset="0"/>
              </a:rPr>
              <a:t> dergi </a:t>
            </a:r>
            <a:r>
              <a:rPr lang="tr-TR" sz="2400" dirty="0">
                <a:latin typeface="Times New Roman" pitchFamily="18" charset="0"/>
                <a:cs typeface="Times New Roman" pitchFamily="18" charset="0"/>
              </a:rPr>
              <a:t>gibi medya araçlarının </a:t>
            </a:r>
            <a:r>
              <a:rPr lang="tr-TR" sz="2400" dirty="0" smtClean="0">
                <a:latin typeface="Times New Roman" pitchFamily="18" charset="0"/>
                <a:cs typeface="Times New Roman" pitchFamily="18" charset="0"/>
              </a:rPr>
              <a:t> özelliklerini </a:t>
            </a:r>
            <a:r>
              <a:rPr lang="tr-TR" sz="2400" dirty="0">
                <a:latin typeface="Times New Roman" pitchFamily="18" charset="0"/>
                <a:cs typeface="Times New Roman" pitchFamily="18" charset="0"/>
              </a:rPr>
              <a:t>ve işlevlerini bilir.</a:t>
            </a:r>
          </a:p>
        </p:txBody>
      </p:sp>
      <p:sp>
        <p:nvSpPr>
          <p:cNvPr id="7" name="15 Metin kutusu"/>
          <p:cNvSpPr txBox="1"/>
          <p:nvPr/>
        </p:nvSpPr>
        <p:spPr>
          <a:xfrm>
            <a:off x="6421211" y="2237268"/>
            <a:ext cx="4387816" cy="1077218"/>
          </a:xfrm>
          <a:prstGeom prst="rect">
            <a:avLst/>
          </a:prstGeom>
          <a:noFill/>
        </p:spPr>
        <p:txBody>
          <a:bodyPr wrap="square" rtlCol="0">
            <a:spAutoFit/>
          </a:bodyPr>
          <a:lstStyle/>
          <a:p>
            <a:pPr algn="ctr"/>
            <a:r>
              <a:rPr lang="tr-TR" sz="3200" b="1" dirty="0">
                <a:solidFill>
                  <a:srgbClr val="C00000"/>
                </a:solidFill>
                <a:latin typeface="Times New Roman" pitchFamily="18" charset="0"/>
                <a:cs typeface="Times New Roman" pitchFamily="18" charset="0"/>
              </a:rPr>
              <a:t>Medyayı Tanımak </a:t>
            </a:r>
            <a:endParaRPr lang="tr-TR" sz="3200" b="1" dirty="0" smtClean="0">
              <a:solidFill>
                <a:srgbClr val="C00000"/>
              </a:solidFill>
              <a:latin typeface="Times New Roman" pitchFamily="18" charset="0"/>
              <a:cs typeface="Times New Roman" pitchFamily="18" charset="0"/>
            </a:endParaRPr>
          </a:p>
          <a:p>
            <a:pPr algn="ctr"/>
            <a:r>
              <a:rPr lang="tr-TR" sz="3200" b="1" dirty="0" smtClean="0">
                <a:solidFill>
                  <a:srgbClr val="C00000"/>
                </a:solidFill>
                <a:latin typeface="Times New Roman" pitchFamily="18" charset="0"/>
                <a:cs typeface="Times New Roman" pitchFamily="18" charset="0"/>
              </a:rPr>
              <a:t>Medya </a:t>
            </a:r>
            <a:r>
              <a:rPr lang="tr-TR" sz="3200" b="1" dirty="0">
                <a:solidFill>
                  <a:srgbClr val="C00000"/>
                </a:solidFill>
                <a:latin typeface="Times New Roman" pitchFamily="18" charset="0"/>
                <a:cs typeface="Times New Roman" pitchFamily="18" charset="0"/>
              </a:rPr>
              <a:t>Okuryazarlığı</a:t>
            </a:r>
          </a:p>
        </p:txBody>
      </p:sp>
      <p:sp>
        <p:nvSpPr>
          <p:cNvPr id="8" name="9 Dikdörtgen"/>
          <p:cNvSpPr/>
          <p:nvPr/>
        </p:nvSpPr>
        <p:spPr>
          <a:xfrm>
            <a:off x="3040392" y="883868"/>
            <a:ext cx="6056466" cy="584775"/>
          </a:xfrm>
          <a:prstGeom prst="rect">
            <a:avLst/>
          </a:prstGeom>
        </p:spPr>
        <p:txBody>
          <a:bodyPr wrap="none">
            <a:spAutoFit/>
          </a:bodyPr>
          <a:lstStyle/>
          <a:p>
            <a:pPr marL="354013" indent="-354013"/>
            <a:r>
              <a:rPr lang="tr-TR" sz="3200" b="1" dirty="0">
                <a:solidFill>
                  <a:srgbClr val="00B0F0"/>
                </a:solidFill>
                <a:latin typeface="Times New Roman" pitchFamily="18" charset="0"/>
                <a:cs typeface="Times New Roman" pitchFamily="18" charset="0"/>
              </a:rPr>
              <a:t>Medya Okuryazarı Nasıl Biridir?</a:t>
            </a:r>
          </a:p>
        </p:txBody>
      </p:sp>
    </p:spTree>
    <p:extLst>
      <p:ext uri="{BB962C8B-B14F-4D97-AF65-F5344CB8AC3E}">
        <p14:creationId xmlns:p14="http://schemas.microsoft.com/office/powerpoint/2010/main" val="41940175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pattFill prst="plaid">
          <a:fgClr>
            <a:schemeClr val="bg2"/>
          </a:fgClr>
          <a:bgClr>
            <a:schemeClr val="bg1"/>
          </a:bgClr>
        </a:pattFill>
        <a:effectLst/>
      </p:bgPr>
    </p:bg>
    <p:spTree>
      <p:nvGrpSpPr>
        <p:cNvPr id="1" name=""/>
        <p:cNvGrpSpPr/>
        <p:nvPr/>
      </p:nvGrpSpPr>
      <p:grpSpPr>
        <a:xfrm>
          <a:off x="0" y="0"/>
          <a:ext cx="0" cy="0"/>
          <a:chOff x="0" y="0"/>
          <a:chExt cx="0" cy="0"/>
        </a:xfrm>
      </p:grpSpPr>
      <p:sp>
        <p:nvSpPr>
          <p:cNvPr id="6" name="8 Metin kutusu"/>
          <p:cNvSpPr txBox="1"/>
          <p:nvPr/>
        </p:nvSpPr>
        <p:spPr>
          <a:xfrm>
            <a:off x="751738" y="1828449"/>
            <a:ext cx="9794341" cy="2605842"/>
          </a:xfrm>
          <a:prstGeom prst="rect">
            <a:avLst/>
          </a:prstGeom>
          <a:noFill/>
        </p:spPr>
        <p:txBody>
          <a:bodyPr wrap="square" rtlCol="0">
            <a:spAutoFit/>
          </a:bodyPr>
          <a:lstStyle/>
          <a:p>
            <a:pPr marL="811213" lvl="1" indent="-354013" algn="just">
              <a:lnSpc>
                <a:spcPts val="3400"/>
              </a:lnSpc>
            </a:pPr>
            <a:r>
              <a:rPr lang="tr-TR" sz="2400" b="1" dirty="0" smtClean="0">
                <a:latin typeface="Times New Roman" pitchFamily="18" charset="0"/>
                <a:cs typeface="Times New Roman" pitchFamily="18" charset="0"/>
              </a:rPr>
              <a:t>    Medya </a:t>
            </a:r>
            <a:r>
              <a:rPr lang="tr-TR" sz="2400" b="1" dirty="0">
                <a:latin typeface="Times New Roman" pitchFamily="18" charset="0"/>
                <a:cs typeface="Times New Roman" pitchFamily="18" charset="0"/>
              </a:rPr>
              <a:t>okuryazarı medya </a:t>
            </a:r>
            <a:r>
              <a:rPr lang="tr-TR" sz="2400" b="1" dirty="0" smtClean="0">
                <a:latin typeface="Times New Roman" pitchFamily="18" charset="0"/>
                <a:cs typeface="Times New Roman" pitchFamily="18" charset="0"/>
              </a:rPr>
              <a:t>araçlarına ulaşır</a:t>
            </a:r>
            <a:r>
              <a:rPr lang="tr-TR" sz="2400" b="1" dirty="0">
                <a:latin typeface="Times New Roman" pitchFamily="18" charset="0"/>
                <a:cs typeface="Times New Roman" pitchFamily="18" charset="0"/>
              </a:rPr>
              <a:t>.</a:t>
            </a:r>
            <a:r>
              <a:rPr lang="tr-TR" sz="2400" dirty="0">
                <a:latin typeface="Times New Roman" pitchFamily="18" charset="0"/>
                <a:cs typeface="Times New Roman" pitchFamily="18" charset="0"/>
              </a:rPr>
              <a:t> Yani </a:t>
            </a:r>
            <a:r>
              <a:rPr lang="tr-TR" sz="2400" dirty="0" smtClean="0">
                <a:latin typeface="Times New Roman" pitchFamily="18" charset="0"/>
                <a:cs typeface="Times New Roman" pitchFamily="18" charset="0"/>
              </a:rPr>
              <a:t>ihtiyaçlarına </a:t>
            </a:r>
            <a:r>
              <a:rPr lang="tr-TR" sz="2400" dirty="0">
                <a:latin typeface="Times New Roman" pitchFamily="18" charset="0"/>
                <a:cs typeface="Times New Roman" pitchFamily="18" charset="0"/>
              </a:rPr>
              <a:t>en uygun medya aracını belirler. </a:t>
            </a:r>
            <a:r>
              <a:rPr lang="tr-TR" sz="2400" dirty="0" smtClean="0">
                <a:latin typeface="Times New Roman" pitchFamily="18" charset="0"/>
                <a:cs typeface="Times New Roman" pitchFamily="18" charset="0"/>
              </a:rPr>
              <a:t>Bunlara </a:t>
            </a:r>
            <a:r>
              <a:rPr lang="tr-TR" sz="2400" dirty="0">
                <a:latin typeface="Times New Roman" pitchFamily="18" charset="0"/>
                <a:cs typeface="Times New Roman" pitchFamily="18" charset="0"/>
              </a:rPr>
              <a:t>nereden ve nasıl ulaşacağını bilir.</a:t>
            </a:r>
            <a:br>
              <a:rPr lang="tr-TR" sz="2400" dirty="0">
                <a:latin typeface="Times New Roman" pitchFamily="18" charset="0"/>
                <a:cs typeface="Times New Roman" pitchFamily="18" charset="0"/>
              </a:rPr>
            </a:br>
            <a:endParaRPr lang="tr-TR" sz="2400" dirty="0">
              <a:latin typeface="Times New Roman" pitchFamily="18" charset="0"/>
              <a:cs typeface="Times New Roman" pitchFamily="18" charset="0"/>
            </a:endParaRPr>
          </a:p>
          <a:p>
            <a:pPr marL="811213" lvl="1" indent="-354013" algn="just">
              <a:lnSpc>
                <a:spcPts val="3000"/>
              </a:lnSpc>
            </a:pPr>
            <a:r>
              <a:rPr lang="tr-TR" sz="2400" b="1" dirty="0" smtClean="0">
                <a:latin typeface="Times New Roman" pitchFamily="18" charset="0"/>
                <a:cs typeface="Times New Roman" pitchFamily="18" charset="0"/>
              </a:rPr>
              <a:t>    Medya </a:t>
            </a:r>
            <a:r>
              <a:rPr lang="tr-TR" sz="2400" b="1" dirty="0">
                <a:latin typeface="Times New Roman" pitchFamily="18" charset="0"/>
                <a:cs typeface="Times New Roman" pitchFamily="18" charset="0"/>
              </a:rPr>
              <a:t>okuryazarı medya mesajlarını anlar.</a:t>
            </a:r>
            <a:r>
              <a:rPr lang="tr-TR" sz="2400" dirty="0">
                <a:latin typeface="Times New Roman" pitchFamily="18" charset="0"/>
                <a:cs typeface="Times New Roman" pitchFamily="18" charset="0"/>
              </a:rPr>
              <a:t> </a:t>
            </a:r>
            <a:r>
              <a:rPr lang="tr-TR" sz="2400" dirty="0" smtClean="0">
                <a:latin typeface="Times New Roman" pitchFamily="18" charset="0"/>
                <a:cs typeface="Times New Roman" pitchFamily="18" charset="0"/>
              </a:rPr>
              <a:t>Yani medya </a:t>
            </a:r>
            <a:r>
              <a:rPr lang="tr-TR" sz="2400" dirty="0">
                <a:latin typeface="Times New Roman" pitchFamily="18" charset="0"/>
                <a:cs typeface="Times New Roman" pitchFamily="18" charset="0"/>
              </a:rPr>
              <a:t>araçlarıyla iletilmek istenen mesajları fark </a:t>
            </a:r>
            <a:r>
              <a:rPr lang="tr-TR" sz="2400" dirty="0" smtClean="0">
                <a:latin typeface="Times New Roman" pitchFamily="18" charset="0"/>
                <a:cs typeface="Times New Roman" pitchFamily="18" charset="0"/>
              </a:rPr>
              <a:t>eder </a:t>
            </a:r>
            <a:r>
              <a:rPr lang="tr-TR" sz="2400" dirty="0">
                <a:latin typeface="Times New Roman" pitchFamily="18" charset="0"/>
                <a:cs typeface="Times New Roman" pitchFamily="18" charset="0"/>
              </a:rPr>
              <a:t>ve anlar.</a:t>
            </a:r>
          </a:p>
          <a:p>
            <a:pPr marL="811213" lvl="1" indent="-354013" algn="just">
              <a:lnSpc>
                <a:spcPts val="3400"/>
              </a:lnSpc>
            </a:pPr>
            <a:endParaRPr lang="tr-TR" sz="2400" dirty="0">
              <a:latin typeface="Times New Roman" pitchFamily="18" charset="0"/>
              <a:cs typeface="Times New Roman" pitchFamily="18" charset="0"/>
            </a:endParaRPr>
          </a:p>
        </p:txBody>
      </p:sp>
      <p:sp>
        <p:nvSpPr>
          <p:cNvPr id="8" name="9 Dikdörtgen"/>
          <p:cNvSpPr/>
          <p:nvPr/>
        </p:nvSpPr>
        <p:spPr>
          <a:xfrm>
            <a:off x="3040392" y="883868"/>
            <a:ext cx="6056466" cy="584775"/>
          </a:xfrm>
          <a:prstGeom prst="rect">
            <a:avLst/>
          </a:prstGeom>
        </p:spPr>
        <p:txBody>
          <a:bodyPr wrap="none">
            <a:spAutoFit/>
          </a:bodyPr>
          <a:lstStyle/>
          <a:p>
            <a:pPr marL="354013" indent="-354013"/>
            <a:r>
              <a:rPr lang="tr-TR" sz="3200" b="1" dirty="0">
                <a:solidFill>
                  <a:srgbClr val="00B0F0"/>
                </a:solidFill>
                <a:latin typeface="Times New Roman" pitchFamily="18" charset="0"/>
                <a:cs typeface="Times New Roman" pitchFamily="18" charset="0"/>
              </a:rPr>
              <a:t>Medya Okuryazarı Nasıl Biridir?</a:t>
            </a:r>
          </a:p>
        </p:txBody>
      </p:sp>
    </p:spTree>
    <p:extLst>
      <p:ext uri="{BB962C8B-B14F-4D97-AF65-F5344CB8AC3E}">
        <p14:creationId xmlns:p14="http://schemas.microsoft.com/office/powerpoint/2010/main" val="42093665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sphere">
          <a:fgClr>
            <a:schemeClr val="bg2"/>
          </a:fgClr>
          <a:bgClr>
            <a:schemeClr val="bg1"/>
          </a:bgClr>
        </a:pattFill>
        <a:effectLst/>
      </p:bgPr>
    </p:bg>
    <p:spTree>
      <p:nvGrpSpPr>
        <p:cNvPr id="1" name=""/>
        <p:cNvGrpSpPr/>
        <p:nvPr/>
      </p:nvGrpSpPr>
      <p:grpSpPr>
        <a:xfrm>
          <a:off x="0" y="0"/>
          <a:ext cx="0" cy="0"/>
          <a:chOff x="0" y="0"/>
          <a:chExt cx="0" cy="0"/>
        </a:xfrm>
      </p:grpSpPr>
      <p:sp>
        <p:nvSpPr>
          <p:cNvPr id="2" name="Metin kutusu 1"/>
          <p:cNvSpPr txBox="1"/>
          <p:nvPr/>
        </p:nvSpPr>
        <p:spPr>
          <a:xfrm>
            <a:off x="586854" y="1511808"/>
            <a:ext cx="9853683" cy="3359894"/>
          </a:xfrm>
          <a:prstGeom prst="rect">
            <a:avLst/>
          </a:prstGeom>
          <a:noFill/>
        </p:spPr>
        <p:txBody>
          <a:bodyPr wrap="square" rtlCol="0">
            <a:spAutoFit/>
          </a:bodyPr>
          <a:lstStyle/>
          <a:p>
            <a:pPr marL="811213" lvl="1" indent="-354013" algn="just">
              <a:lnSpc>
                <a:spcPts val="3400"/>
              </a:lnSpc>
            </a:pPr>
            <a:r>
              <a:rPr lang="tr-TR" sz="2400" b="1" dirty="0" smtClean="0">
                <a:latin typeface="Times New Roman" pitchFamily="18" charset="0"/>
                <a:cs typeface="Times New Roman" pitchFamily="18" charset="0"/>
              </a:rPr>
              <a:t>    Medya </a:t>
            </a:r>
            <a:r>
              <a:rPr lang="tr-TR" sz="2400" b="1" dirty="0">
                <a:latin typeface="Times New Roman" pitchFamily="18" charset="0"/>
                <a:cs typeface="Times New Roman" pitchFamily="18" charset="0"/>
              </a:rPr>
              <a:t>okuryazarı medya mesajını değerlendirir </a:t>
            </a:r>
            <a:r>
              <a:rPr lang="tr-TR" sz="2400" b="1" dirty="0" smtClean="0">
                <a:latin typeface="Times New Roman" pitchFamily="18" charset="0"/>
                <a:cs typeface="Times New Roman" pitchFamily="18" charset="0"/>
              </a:rPr>
              <a:t>ve </a:t>
            </a:r>
            <a:r>
              <a:rPr lang="tr-TR" sz="2400" b="1" dirty="0">
                <a:latin typeface="Times New Roman" pitchFamily="18" charset="0"/>
                <a:cs typeface="Times New Roman" pitchFamily="18" charset="0"/>
              </a:rPr>
              <a:t>çözümler. </a:t>
            </a:r>
            <a:r>
              <a:rPr lang="tr-TR" sz="2400" dirty="0">
                <a:latin typeface="Times New Roman" pitchFamily="18" charset="0"/>
                <a:cs typeface="Times New Roman" pitchFamily="18" charset="0"/>
              </a:rPr>
              <a:t>Yani medya mesajlarını farklı bilgi </a:t>
            </a:r>
            <a:r>
              <a:rPr lang="tr-TR" sz="2400" dirty="0" smtClean="0">
                <a:latin typeface="Times New Roman" pitchFamily="18" charset="0"/>
                <a:cs typeface="Times New Roman" pitchFamily="18" charset="0"/>
              </a:rPr>
              <a:t>kaynakları </a:t>
            </a:r>
            <a:r>
              <a:rPr lang="tr-TR" sz="2400" dirty="0">
                <a:latin typeface="Times New Roman" pitchFamily="18" charset="0"/>
                <a:cs typeface="Times New Roman" pitchFamily="18" charset="0"/>
              </a:rPr>
              <a:t>ve bilgilerle, kendi kültür ve </a:t>
            </a:r>
            <a:r>
              <a:rPr lang="tr-TR" sz="2400" dirty="0" smtClean="0">
                <a:latin typeface="Times New Roman" pitchFamily="18" charset="0"/>
                <a:cs typeface="Times New Roman" pitchFamily="18" charset="0"/>
              </a:rPr>
              <a:t>değerleriyle </a:t>
            </a:r>
            <a:r>
              <a:rPr lang="tr-TR" sz="2400" dirty="0">
                <a:latin typeface="Times New Roman" pitchFamily="18" charset="0"/>
                <a:cs typeface="Times New Roman" pitchFamily="18" charset="0"/>
              </a:rPr>
              <a:t>karşılaştırıp çözümler. Eleştirel bir gözle değerlendirip anlamlandırır</a:t>
            </a:r>
            <a:r>
              <a:rPr lang="tr-TR" sz="2400" dirty="0" smtClean="0">
                <a:latin typeface="Times New Roman" pitchFamily="18" charset="0"/>
                <a:cs typeface="Times New Roman" pitchFamily="18" charset="0"/>
              </a:rPr>
              <a:t>.</a:t>
            </a:r>
            <a:endParaRPr lang="tr-TR" sz="2400" dirty="0">
              <a:latin typeface="Times New Roman" pitchFamily="18" charset="0"/>
              <a:cs typeface="Times New Roman" pitchFamily="18" charset="0"/>
            </a:endParaRPr>
          </a:p>
          <a:p>
            <a:pPr marL="811213" lvl="1" indent="-354013" algn="just">
              <a:lnSpc>
                <a:spcPts val="3400"/>
              </a:lnSpc>
            </a:pPr>
            <a:r>
              <a:rPr lang="tr-TR" sz="2400" b="1" dirty="0" smtClean="0">
                <a:latin typeface="Times New Roman" pitchFamily="18" charset="0"/>
                <a:cs typeface="Times New Roman" pitchFamily="18" charset="0"/>
              </a:rPr>
              <a:t>    Medya </a:t>
            </a:r>
            <a:r>
              <a:rPr lang="tr-TR" sz="2400" b="1" dirty="0">
                <a:latin typeface="Times New Roman" pitchFamily="18" charset="0"/>
                <a:cs typeface="Times New Roman" pitchFamily="18" charset="0"/>
              </a:rPr>
              <a:t>okuryazarı iletişim kurar. </a:t>
            </a:r>
            <a:r>
              <a:rPr lang="tr-TR" sz="2400" dirty="0">
                <a:latin typeface="Times New Roman" pitchFamily="18" charset="0"/>
                <a:cs typeface="Times New Roman" pitchFamily="18" charset="0"/>
              </a:rPr>
              <a:t>Yani </a:t>
            </a:r>
            <a:r>
              <a:rPr lang="tr-TR" sz="2400" dirty="0" smtClean="0">
                <a:latin typeface="Times New Roman" pitchFamily="18" charset="0"/>
                <a:cs typeface="Times New Roman" pitchFamily="18" charset="0"/>
              </a:rPr>
              <a:t>medya içeriği </a:t>
            </a:r>
            <a:r>
              <a:rPr lang="tr-TR" sz="2400" dirty="0">
                <a:latin typeface="Times New Roman" pitchFamily="18" charset="0"/>
                <a:cs typeface="Times New Roman" pitchFamily="18" charset="0"/>
              </a:rPr>
              <a:t>ile ilgili değerlendirmelerini, hem o </a:t>
            </a:r>
            <a:r>
              <a:rPr lang="tr-TR" sz="2400" dirty="0" smtClean="0">
                <a:latin typeface="Times New Roman" pitchFamily="18" charset="0"/>
                <a:cs typeface="Times New Roman" pitchFamily="18" charset="0"/>
              </a:rPr>
              <a:t>içeriği oluşturanlarla </a:t>
            </a:r>
            <a:r>
              <a:rPr lang="tr-TR" sz="2400" dirty="0">
                <a:latin typeface="Times New Roman" pitchFamily="18" charset="0"/>
                <a:cs typeface="Times New Roman" pitchFamily="18" charset="0"/>
              </a:rPr>
              <a:t>hem de başka insanlarla paylaşır.</a:t>
            </a:r>
          </a:p>
          <a:p>
            <a:pPr algn="just"/>
            <a:endParaRPr lang="tr-TR" sz="1400" dirty="0">
              <a:latin typeface="Times New Roman" pitchFamily="18" charset="0"/>
              <a:cs typeface="Times New Roman" pitchFamily="18" charset="0"/>
            </a:endParaRPr>
          </a:p>
        </p:txBody>
      </p:sp>
    </p:spTree>
    <p:extLst>
      <p:ext uri="{BB962C8B-B14F-4D97-AF65-F5344CB8AC3E}">
        <p14:creationId xmlns:p14="http://schemas.microsoft.com/office/powerpoint/2010/main" val="876380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9 Dikdörtgen"/>
          <p:cNvSpPr/>
          <p:nvPr/>
        </p:nvSpPr>
        <p:spPr>
          <a:xfrm>
            <a:off x="1392567" y="705058"/>
            <a:ext cx="8398196" cy="584775"/>
          </a:xfrm>
          <a:prstGeom prst="rect">
            <a:avLst/>
          </a:prstGeom>
        </p:spPr>
        <p:txBody>
          <a:bodyPr wrap="none">
            <a:spAutoFit/>
          </a:bodyPr>
          <a:lstStyle/>
          <a:p>
            <a:pPr marL="354013" indent="-354013"/>
            <a:r>
              <a:rPr lang="tr-TR" sz="3200" b="1" dirty="0" smtClean="0">
                <a:solidFill>
                  <a:srgbClr val="00B0F0"/>
                </a:solidFill>
                <a:latin typeface="Times New Roman" pitchFamily="18" charset="0"/>
                <a:cs typeface="Times New Roman" pitchFamily="18" charset="0"/>
              </a:rPr>
              <a:t>Her İçerik Her Yaş Grubu İçin Uygun Mudur?</a:t>
            </a:r>
            <a:endParaRPr lang="tr-TR" sz="3200" b="1" dirty="0">
              <a:solidFill>
                <a:srgbClr val="00B0F0"/>
              </a:solidFill>
              <a:latin typeface="Times New Roman" pitchFamily="18" charset="0"/>
              <a:cs typeface="Times New Roman" pitchFamily="18"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257299"/>
            <a:ext cx="5076825" cy="5076825"/>
          </a:xfrm>
          <a:prstGeom prst="rect">
            <a:avLst/>
          </a:prstGeom>
          <a:ln>
            <a:noFill/>
          </a:ln>
          <a:effectLst>
            <a:softEdge rad="112500"/>
          </a:effectLst>
        </p:spPr>
      </p:pic>
    </p:spTree>
    <p:extLst>
      <p:ext uri="{BB962C8B-B14F-4D97-AF65-F5344CB8AC3E}">
        <p14:creationId xmlns:p14="http://schemas.microsoft.com/office/powerpoint/2010/main" val="3627227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laid">
          <a:fgClr>
            <a:schemeClr val="bg2"/>
          </a:fgClr>
          <a:bgClr>
            <a:schemeClr val="bg1"/>
          </a:bgClr>
        </a:patt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134628" y="590246"/>
            <a:ext cx="9601196" cy="525121"/>
          </a:xfrm>
        </p:spPr>
        <p:txBody>
          <a:bodyPr>
            <a:noAutofit/>
          </a:bodyPr>
          <a:lstStyle/>
          <a:p>
            <a:r>
              <a:rPr lang="tr-TR" sz="3200" smtClean="0">
                <a:latin typeface="Times New Roman" pitchFamily="18" charset="0"/>
                <a:cs typeface="Times New Roman" pitchFamily="18" charset="0"/>
              </a:rPr>
              <a:t>İNTERNETİN RİSKLERİ</a:t>
            </a:r>
            <a:endParaRPr lang="tr-TR" sz="3200" dirty="0">
              <a:latin typeface="Times New Roman" pitchFamily="18" charset="0"/>
              <a:cs typeface="Times New Roman"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5899" y="1045029"/>
            <a:ext cx="10132124" cy="5164853"/>
          </a:xfrm>
          <a:prstGeom prst="rect">
            <a:avLst/>
          </a:prstGeom>
        </p:spPr>
      </p:pic>
      <p:cxnSp>
        <p:nvCxnSpPr>
          <p:cNvPr id="6" name="Düz Bağlayıcı 5"/>
          <p:cNvCxnSpPr/>
          <p:nvPr/>
        </p:nvCxnSpPr>
        <p:spPr>
          <a:xfrm>
            <a:off x="1225899" y="1045029"/>
            <a:ext cx="9706708" cy="70338"/>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9158805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564" y="892310"/>
            <a:ext cx="3827105" cy="2953067"/>
          </a:xfrm>
          <a:prstGeom prst="rect">
            <a:avLst/>
          </a:prstGeom>
          <a:ln>
            <a:noFill/>
          </a:ln>
          <a:effectLst>
            <a:softEdge rad="112500"/>
          </a:effectLst>
        </p:spPr>
      </p:pic>
      <p:sp>
        <p:nvSpPr>
          <p:cNvPr id="3" name="Metin kutusu 2"/>
          <p:cNvSpPr txBox="1"/>
          <p:nvPr/>
        </p:nvSpPr>
        <p:spPr>
          <a:xfrm>
            <a:off x="797159" y="1784703"/>
            <a:ext cx="1620957" cy="584775"/>
          </a:xfrm>
          <a:prstGeom prst="rect">
            <a:avLst/>
          </a:prstGeom>
          <a:noFill/>
        </p:spPr>
        <p:txBody>
          <a:bodyPr wrap="none" rtlCol="0">
            <a:spAutoFit/>
          </a:bodyPr>
          <a:lstStyle/>
          <a:p>
            <a:r>
              <a:rPr lang="tr-TR" sz="3200" b="1" dirty="0" smtClean="0">
                <a:solidFill>
                  <a:srgbClr val="FF0000"/>
                </a:solidFill>
                <a:latin typeface="Times New Roman" pitchFamily="18" charset="0"/>
                <a:cs typeface="Times New Roman" pitchFamily="18" charset="0"/>
              </a:rPr>
              <a:t>SONUÇ</a:t>
            </a:r>
            <a:endParaRPr lang="tr-TR" sz="3200" b="1" dirty="0">
              <a:solidFill>
                <a:srgbClr val="FF0000"/>
              </a:solidFill>
              <a:latin typeface="Times New Roman" pitchFamily="18" charset="0"/>
              <a:cs typeface="Times New Roman" pitchFamily="18" charset="0"/>
            </a:endParaRPr>
          </a:p>
        </p:txBody>
      </p:sp>
      <p:sp>
        <p:nvSpPr>
          <p:cNvPr id="4" name="Metin kutusu 3"/>
          <p:cNvSpPr txBox="1"/>
          <p:nvPr/>
        </p:nvSpPr>
        <p:spPr>
          <a:xfrm>
            <a:off x="8124824" y="1047261"/>
            <a:ext cx="3514725" cy="4524315"/>
          </a:xfrm>
          <a:prstGeom prst="rect">
            <a:avLst/>
          </a:prstGeom>
          <a:noFill/>
        </p:spPr>
        <p:txBody>
          <a:bodyPr wrap="square" rtlCol="0">
            <a:spAutoFit/>
          </a:bodyPr>
          <a:lstStyle/>
          <a:p>
            <a:pPr algn="ctr"/>
            <a:r>
              <a:rPr lang="tr-TR" sz="2400" dirty="0" smtClean="0">
                <a:latin typeface="Times New Roman" pitchFamily="18" charset="0"/>
                <a:cs typeface="Times New Roman" pitchFamily="18" charset="0"/>
              </a:rPr>
              <a:t>Medya okuryazarlığı eleştirel bakış açısına sahip olma sürecidir.</a:t>
            </a:r>
          </a:p>
          <a:p>
            <a:pPr algn="ctr"/>
            <a:r>
              <a:rPr lang="tr-TR" sz="2400" dirty="0" smtClean="0">
                <a:latin typeface="Times New Roman" pitchFamily="18" charset="0"/>
                <a:cs typeface="Times New Roman" pitchFamily="18" charset="0"/>
              </a:rPr>
              <a:t>Tüm toplum ortak hareket ettiğinde daha hızlı sonuçlar elde edilebilir. Bu yüzden okullar, sivil toplum kuruluşları, öğretmenler, okul yetkilileri, yöneticiler vb. bu konunun hassas olduğunu fark etmeleridir.</a:t>
            </a:r>
            <a:endParaRPr lang="tr-TR" sz="2400" dirty="0">
              <a:latin typeface="Times New Roman" pitchFamily="18" charset="0"/>
              <a:cs typeface="Times New Roman" pitchFamily="18" charset="0"/>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3582954"/>
            <a:ext cx="1028700" cy="524847"/>
          </a:xfrm>
          <a:prstGeom prst="rect">
            <a:avLst/>
          </a:prstGeom>
          <a:ln>
            <a:noFill/>
          </a:ln>
          <a:effectLst>
            <a:softEdge rad="112500"/>
          </a:effectLst>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6683" y="4643437"/>
            <a:ext cx="1185863" cy="1185863"/>
          </a:xfrm>
          <a:prstGeom prst="rect">
            <a:avLst/>
          </a:prstGeom>
          <a:ln>
            <a:noFill/>
          </a:ln>
          <a:effectLst>
            <a:softEdge rad="112500"/>
          </a:effectLst>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9865" y="3447052"/>
            <a:ext cx="1223609" cy="1321498"/>
          </a:xfrm>
          <a:prstGeom prst="rect">
            <a:avLst/>
          </a:prstGeom>
          <a:ln>
            <a:noFill/>
          </a:ln>
          <a:effectLst>
            <a:softEdge rad="112500"/>
          </a:effectLst>
        </p:spPr>
      </p:pic>
      <p:pic>
        <p:nvPicPr>
          <p:cNvPr id="8" name="Resim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6528" y="601928"/>
            <a:ext cx="5216335" cy="3243449"/>
          </a:xfrm>
          <a:prstGeom prst="rect">
            <a:avLst/>
          </a:prstGeom>
          <a:ln>
            <a:noFill/>
          </a:ln>
          <a:effectLst>
            <a:softEdge rad="112500"/>
          </a:effectLst>
        </p:spPr>
      </p:pic>
    </p:spTree>
    <p:extLst>
      <p:ext uri="{BB962C8B-B14F-4D97-AF65-F5344CB8AC3E}">
        <p14:creationId xmlns:p14="http://schemas.microsoft.com/office/powerpoint/2010/main" val="37485235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pattFill prst="sphere">
          <a:fgClr>
            <a:schemeClr val="bg2"/>
          </a:fgClr>
          <a:bgClr>
            <a:schemeClr val="bg1"/>
          </a:bgClr>
        </a:pattFill>
        <a:effectLst/>
      </p:bgPr>
    </p:bg>
    <p:spTree>
      <p:nvGrpSpPr>
        <p:cNvPr id="1" name=""/>
        <p:cNvGrpSpPr/>
        <p:nvPr/>
      </p:nvGrpSpPr>
      <p:grpSpPr>
        <a:xfrm>
          <a:off x="0" y="0"/>
          <a:ext cx="0" cy="0"/>
          <a:chOff x="0" y="0"/>
          <a:chExt cx="0" cy="0"/>
        </a:xfrm>
      </p:grpSpPr>
      <p:sp>
        <p:nvSpPr>
          <p:cNvPr id="3" name="Rectangle 2"/>
          <p:cNvSpPr/>
          <p:nvPr/>
        </p:nvSpPr>
        <p:spPr>
          <a:xfrm>
            <a:off x="4734558" y="833484"/>
            <a:ext cx="2677018" cy="506436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5660" y="592323"/>
            <a:ext cx="2914811" cy="5546690"/>
          </a:xfrm>
          <a:prstGeom prst="rect">
            <a:avLst/>
          </a:prstGeom>
        </p:spPr>
      </p:pic>
      <p:sp>
        <p:nvSpPr>
          <p:cNvPr id="4" name="TextBox 3"/>
          <p:cNvSpPr txBox="1"/>
          <p:nvPr/>
        </p:nvSpPr>
        <p:spPr>
          <a:xfrm>
            <a:off x="4882510" y="1405260"/>
            <a:ext cx="2528256" cy="4001095"/>
          </a:xfrm>
          <a:prstGeom prst="rect">
            <a:avLst/>
          </a:prstGeom>
          <a:noFill/>
        </p:spPr>
        <p:txBody>
          <a:bodyPr wrap="none" rtlCol="0">
            <a:spAutoFit/>
          </a:bodyPr>
          <a:lstStyle/>
          <a:p>
            <a:pPr algn="ctr"/>
            <a:r>
              <a:rPr lang="tr-TR" sz="2400" b="1" dirty="0" smtClean="0">
                <a:solidFill>
                  <a:schemeClr val="bg1"/>
                </a:solidFill>
                <a:latin typeface="Times New Roman" pitchFamily="18" charset="0"/>
                <a:cs typeface="Times New Roman" pitchFamily="18" charset="0"/>
              </a:rPr>
              <a:t>Bilinçli </a:t>
            </a:r>
          </a:p>
          <a:p>
            <a:pPr algn="ctr"/>
            <a:r>
              <a:rPr lang="tr-TR" sz="2400" b="1" dirty="0" smtClean="0">
                <a:solidFill>
                  <a:schemeClr val="bg1"/>
                </a:solidFill>
                <a:latin typeface="Times New Roman" pitchFamily="18" charset="0"/>
                <a:cs typeface="Times New Roman" pitchFamily="18" charset="0"/>
              </a:rPr>
              <a:t>Teknoloji </a:t>
            </a:r>
          </a:p>
          <a:p>
            <a:pPr algn="ctr"/>
            <a:r>
              <a:rPr lang="tr-TR" sz="2400" b="1" dirty="0" smtClean="0">
                <a:solidFill>
                  <a:schemeClr val="bg1"/>
                </a:solidFill>
                <a:latin typeface="Times New Roman" pitchFamily="18" charset="0"/>
                <a:cs typeface="Times New Roman" pitchFamily="18" charset="0"/>
              </a:rPr>
              <a:t>Kullanımı</a:t>
            </a:r>
          </a:p>
          <a:p>
            <a:pPr algn="ctr"/>
            <a:r>
              <a:rPr lang="tr-TR" sz="2400" b="1" dirty="0" smtClean="0">
                <a:solidFill>
                  <a:schemeClr val="bg1"/>
                </a:solidFill>
                <a:latin typeface="Times New Roman" pitchFamily="18" charset="0"/>
                <a:cs typeface="Times New Roman" pitchFamily="18" charset="0"/>
              </a:rPr>
              <a:t>Veli</a:t>
            </a:r>
          </a:p>
          <a:p>
            <a:pPr algn="ctr"/>
            <a:r>
              <a:rPr lang="tr-TR" sz="2400" b="1" dirty="0" smtClean="0">
                <a:solidFill>
                  <a:schemeClr val="bg1"/>
                </a:solidFill>
                <a:latin typeface="Times New Roman" pitchFamily="18" charset="0"/>
                <a:cs typeface="Times New Roman" pitchFamily="18" charset="0"/>
              </a:rPr>
              <a:t>Semineri</a:t>
            </a:r>
          </a:p>
          <a:p>
            <a:pPr algn="ctr"/>
            <a:endParaRPr lang="tr-TR" sz="2400" b="1" dirty="0" smtClean="0">
              <a:solidFill>
                <a:schemeClr val="bg1"/>
              </a:solidFill>
              <a:latin typeface="Times New Roman" pitchFamily="18" charset="0"/>
              <a:cs typeface="Times New Roman" pitchFamily="18" charset="0"/>
            </a:endParaRPr>
          </a:p>
          <a:p>
            <a:pPr algn="ctr"/>
            <a:r>
              <a:rPr lang="tr-TR" sz="2400" b="1" dirty="0" smtClean="0">
                <a:solidFill>
                  <a:schemeClr val="bg1"/>
                </a:solidFill>
                <a:latin typeface="Times New Roman" pitchFamily="18" charset="0"/>
                <a:cs typeface="Times New Roman" pitchFamily="18" charset="0"/>
              </a:rPr>
              <a:t>Dinlediğiniz için </a:t>
            </a:r>
          </a:p>
          <a:p>
            <a:pPr algn="ctr"/>
            <a:r>
              <a:rPr lang="tr-TR" sz="2400" b="1" dirty="0" smtClean="0">
                <a:solidFill>
                  <a:schemeClr val="bg1"/>
                </a:solidFill>
                <a:latin typeface="Times New Roman" pitchFamily="18" charset="0"/>
                <a:cs typeface="Times New Roman" pitchFamily="18" charset="0"/>
              </a:rPr>
              <a:t>TEŞEKKÜRLER</a:t>
            </a:r>
          </a:p>
          <a:p>
            <a:pPr algn="ctr"/>
            <a:endParaRPr lang="tr-TR" sz="2400" b="1" dirty="0">
              <a:solidFill>
                <a:schemeClr val="bg1"/>
              </a:solidFill>
              <a:latin typeface="Times New Roman" pitchFamily="18" charset="0"/>
              <a:cs typeface="Times New Roman" pitchFamily="18" charset="0"/>
            </a:endParaRPr>
          </a:p>
          <a:p>
            <a:pPr algn="ctr"/>
            <a:r>
              <a:rPr lang="tr-TR" sz="1400" b="1" dirty="0" smtClean="0">
                <a:solidFill>
                  <a:schemeClr val="bg1"/>
                </a:solidFill>
                <a:latin typeface="Times New Roman" pitchFamily="18" charset="0"/>
                <a:cs typeface="Times New Roman" pitchFamily="18" charset="0"/>
              </a:rPr>
              <a:t>Merve BAKİ AKDOĞAN</a:t>
            </a:r>
            <a:endParaRPr lang="tr-TR" sz="1400" b="1" dirty="0" smtClean="0">
              <a:solidFill>
                <a:schemeClr val="bg1"/>
              </a:solidFill>
              <a:latin typeface="Times New Roman" pitchFamily="18" charset="0"/>
              <a:cs typeface="Times New Roman" pitchFamily="18" charset="0"/>
            </a:endParaRPr>
          </a:p>
          <a:p>
            <a:pPr algn="ctr"/>
            <a:endParaRPr lang="tr-TR" sz="2400" b="1" u="sng" dirty="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799459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Düz Bağlayıcı 4"/>
          <p:cNvCxnSpPr/>
          <p:nvPr/>
        </p:nvCxnSpPr>
        <p:spPr>
          <a:xfrm flipV="1">
            <a:off x="1352759" y="533387"/>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6" name="Düz Bağlayıcı 5"/>
          <p:cNvCxnSpPr/>
          <p:nvPr/>
        </p:nvCxnSpPr>
        <p:spPr>
          <a:xfrm flipV="1">
            <a:off x="1352759" y="1130686"/>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7" name="Dikdörtgen 6"/>
          <p:cNvSpPr/>
          <p:nvPr/>
        </p:nvSpPr>
        <p:spPr>
          <a:xfrm>
            <a:off x="3012424" y="533423"/>
            <a:ext cx="5448928" cy="584775"/>
          </a:xfrm>
          <a:prstGeom prst="rect">
            <a:avLst/>
          </a:prstGeom>
        </p:spPr>
        <p:txBody>
          <a:bodyPr wrap="none">
            <a:spAutoFit/>
          </a:bodyPr>
          <a:lstStyle/>
          <a:p>
            <a:pPr algn="just"/>
            <a:r>
              <a:rPr lang="tr-TR" sz="3200" b="1" dirty="0" smtClean="0">
                <a:latin typeface="Times New Roman" pitchFamily="18" charset="0"/>
                <a:cs typeface="Times New Roman" pitchFamily="18" charset="0"/>
              </a:rPr>
              <a:t>1.Tüketim Çılgınlığı ve Çocuk</a:t>
            </a:r>
            <a:endParaRPr lang="tr-TR" sz="3200" b="1" dirty="0">
              <a:latin typeface="Times New Roman" pitchFamily="18" charset="0"/>
              <a:cs typeface="Times New Roman" pitchFamily="18" charset="0"/>
            </a:endParaRPr>
          </a:p>
        </p:txBody>
      </p:sp>
      <p:sp>
        <p:nvSpPr>
          <p:cNvPr id="8" name="Metin kutusu 7"/>
          <p:cNvSpPr txBox="1"/>
          <p:nvPr/>
        </p:nvSpPr>
        <p:spPr>
          <a:xfrm>
            <a:off x="1232783" y="1587061"/>
            <a:ext cx="9606456" cy="4524315"/>
          </a:xfrm>
          <a:prstGeom prst="rect">
            <a:avLst/>
          </a:prstGeom>
          <a:noFill/>
        </p:spPr>
        <p:txBody>
          <a:bodyPr wrap="square" rtlCol="0">
            <a:spAutoFit/>
          </a:bodyPr>
          <a:lstStyle/>
          <a:p>
            <a:pPr algn="just"/>
            <a:r>
              <a:rPr lang="tr-TR" sz="2400" dirty="0" smtClean="0">
                <a:latin typeface="Times New Roman" pitchFamily="18" charset="0"/>
                <a:cs typeface="Times New Roman" pitchFamily="18" charset="0"/>
              </a:rPr>
              <a:t>Çocuklar model alarak öğrenirler, anne ve babanın tüketim alışkanları çocuğun da tüketim şeklini biçimlendirir. Özellikle okul öncesi dönemde ailenin hayat tarzı, eğlenme ve harcama kültürü çocuğun zihnine yerleşir.</a:t>
            </a:r>
          </a:p>
          <a:p>
            <a:pPr marL="285750" indent="-285750" algn="just">
              <a:buFontTx/>
              <a:buChar char="-"/>
            </a:pPr>
            <a:r>
              <a:rPr lang="tr-TR" sz="2400" dirty="0" smtClean="0">
                <a:latin typeface="Times New Roman" pitchFamily="18" charset="0"/>
                <a:cs typeface="Times New Roman" pitchFamily="18" charset="0"/>
              </a:rPr>
              <a:t>Alışkanlıklar</a:t>
            </a:r>
          </a:p>
          <a:p>
            <a:pPr marL="285750" indent="-285750" algn="just">
              <a:buFontTx/>
              <a:buChar char="-"/>
            </a:pPr>
            <a:r>
              <a:rPr lang="tr-TR" sz="2400" dirty="0" smtClean="0">
                <a:latin typeface="Times New Roman" pitchFamily="18" charset="0"/>
                <a:cs typeface="Times New Roman" pitchFamily="18" charset="0"/>
              </a:rPr>
              <a:t>Tutumlar</a:t>
            </a:r>
          </a:p>
          <a:p>
            <a:pPr marL="285750" indent="-285750" algn="just">
              <a:buFontTx/>
              <a:buChar char="-"/>
            </a:pPr>
            <a:r>
              <a:rPr lang="tr-TR" sz="2400" dirty="0" smtClean="0">
                <a:latin typeface="Times New Roman" pitchFamily="18" charset="0"/>
                <a:cs typeface="Times New Roman" pitchFamily="18" charset="0"/>
              </a:rPr>
              <a:t>Davranışlar değişir.</a:t>
            </a:r>
          </a:p>
          <a:p>
            <a:pPr marL="285750" indent="-285750" algn="just">
              <a:buFontTx/>
              <a:buChar char="-"/>
            </a:pPr>
            <a:endParaRPr lang="tr-TR" sz="2400" dirty="0">
              <a:latin typeface="Times New Roman" pitchFamily="18" charset="0"/>
              <a:cs typeface="Times New Roman" pitchFamily="18" charset="0"/>
            </a:endParaRPr>
          </a:p>
          <a:p>
            <a:pPr marL="285750" indent="-285750" algn="just">
              <a:buFont typeface="Arial" panose="020B0604020202020204" pitchFamily="34" charset="0"/>
              <a:buChar char="•"/>
            </a:pPr>
            <a:r>
              <a:rPr lang="tr-TR" sz="2400" dirty="0" smtClean="0">
                <a:latin typeface="Times New Roman" pitchFamily="18" charset="0"/>
                <a:cs typeface="Times New Roman" pitchFamily="18" charset="0"/>
              </a:rPr>
              <a:t>Yanlış şefkat ve sınırların olmayışı </a:t>
            </a:r>
          </a:p>
          <a:p>
            <a:pPr marL="285750" indent="-285750" algn="just">
              <a:buFont typeface="Arial" panose="020B0604020202020204" pitchFamily="34" charset="0"/>
              <a:buChar char="•"/>
            </a:pPr>
            <a:r>
              <a:rPr lang="tr-TR" sz="2400" dirty="0" smtClean="0">
                <a:latin typeface="Times New Roman" pitchFamily="18" charset="0"/>
                <a:cs typeface="Times New Roman" pitchFamily="18" charset="0"/>
              </a:rPr>
              <a:t>TV</a:t>
            </a:r>
          </a:p>
          <a:p>
            <a:pPr marL="285750" indent="-285750" algn="just">
              <a:buFont typeface="Arial" panose="020B0604020202020204" pitchFamily="34" charset="0"/>
              <a:buChar char="•"/>
            </a:pPr>
            <a:r>
              <a:rPr lang="tr-TR" sz="2400" dirty="0" smtClean="0">
                <a:latin typeface="Times New Roman" pitchFamily="18" charset="0"/>
                <a:cs typeface="Times New Roman" pitchFamily="18" charset="0"/>
              </a:rPr>
              <a:t>Telefon</a:t>
            </a:r>
          </a:p>
          <a:p>
            <a:pPr marL="285750" indent="-285750" algn="just">
              <a:buFont typeface="Arial" panose="020B0604020202020204" pitchFamily="34" charset="0"/>
              <a:buChar char="•"/>
            </a:pPr>
            <a:r>
              <a:rPr lang="tr-TR" sz="2400" dirty="0" smtClean="0">
                <a:latin typeface="Times New Roman" pitchFamily="18" charset="0"/>
                <a:cs typeface="Times New Roman" pitchFamily="18" charset="0"/>
              </a:rPr>
              <a:t>Tablet</a:t>
            </a:r>
          </a:p>
          <a:p>
            <a:pPr algn="just"/>
            <a:endParaRPr lang="tr-TR" sz="2400" dirty="0" smtClean="0">
              <a:latin typeface="Times New Roman" pitchFamily="18" charset="0"/>
              <a:cs typeface="Times New Roman" pitchFamily="18"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2735716"/>
            <a:ext cx="4238625" cy="2688620"/>
          </a:xfrm>
          <a:prstGeom prst="rect">
            <a:avLst/>
          </a:prstGeom>
          <a:ln>
            <a:noFill/>
          </a:ln>
          <a:effectLst>
            <a:softEdge rad="112500"/>
          </a:effectLst>
        </p:spPr>
      </p:pic>
    </p:spTree>
    <p:extLst>
      <p:ext uri="{BB962C8B-B14F-4D97-AF65-F5344CB8AC3E}">
        <p14:creationId xmlns:p14="http://schemas.microsoft.com/office/powerpoint/2010/main" val="1377424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Düz Bağlayıcı 4"/>
          <p:cNvCxnSpPr/>
          <p:nvPr/>
        </p:nvCxnSpPr>
        <p:spPr>
          <a:xfrm flipV="1">
            <a:off x="1352759" y="533387"/>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6" name="Düz Bağlayıcı 5"/>
          <p:cNvCxnSpPr/>
          <p:nvPr/>
        </p:nvCxnSpPr>
        <p:spPr>
          <a:xfrm flipV="1">
            <a:off x="1352759" y="1130686"/>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7" name="Dikdörtgen 6"/>
          <p:cNvSpPr/>
          <p:nvPr/>
        </p:nvSpPr>
        <p:spPr>
          <a:xfrm>
            <a:off x="4392703" y="533387"/>
            <a:ext cx="2916376" cy="584775"/>
          </a:xfrm>
          <a:prstGeom prst="rect">
            <a:avLst/>
          </a:prstGeom>
        </p:spPr>
        <p:txBody>
          <a:bodyPr wrap="none">
            <a:spAutoFit/>
          </a:bodyPr>
          <a:lstStyle/>
          <a:p>
            <a:r>
              <a:rPr lang="tr-TR" sz="3200" b="1" dirty="0" smtClean="0">
                <a:latin typeface="Times New Roman" pitchFamily="18" charset="0"/>
                <a:cs typeface="Times New Roman" pitchFamily="18" charset="0"/>
              </a:rPr>
              <a:t>Ne Yapmalıyız?</a:t>
            </a:r>
            <a:endParaRPr lang="tr-TR" sz="3200" b="1" dirty="0">
              <a:latin typeface="Times New Roman" pitchFamily="18" charset="0"/>
              <a:cs typeface="Times New Roman" pitchFamily="18" charset="0"/>
            </a:endParaRPr>
          </a:p>
        </p:txBody>
      </p:sp>
      <p:sp>
        <p:nvSpPr>
          <p:cNvPr id="2" name="Metin kutusu 1"/>
          <p:cNvSpPr txBox="1"/>
          <p:nvPr/>
        </p:nvSpPr>
        <p:spPr>
          <a:xfrm>
            <a:off x="404647" y="1403955"/>
            <a:ext cx="11382703" cy="5262979"/>
          </a:xfrm>
          <a:prstGeom prst="rect">
            <a:avLst/>
          </a:prstGeom>
          <a:noFill/>
        </p:spPr>
        <p:txBody>
          <a:bodyPr wrap="square" rtlCol="0">
            <a:spAutoFit/>
          </a:bodyPr>
          <a:lstStyle/>
          <a:p>
            <a:pPr marL="285750" indent="-285750" algn="just">
              <a:buFont typeface="Arial" panose="020B0604020202020204" pitchFamily="34" charset="0"/>
              <a:buChar char="•"/>
            </a:pPr>
            <a:r>
              <a:rPr lang="tr-TR" sz="2400" dirty="0" smtClean="0">
                <a:latin typeface="Times New Roman" pitchFamily="18" charset="0"/>
                <a:cs typeface="Times New Roman" pitchFamily="18" charset="0"/>
              </a:rPr>
              <a:t>Ebeveynler olarak kendi tüketim kültürümüzü gözden geçirmek, çocukları sadece AVM, eğlence, vakit geçirilen diğer mekanlar dışında müzelere, parklara, kütüphanelere, tarihi yerlere, mesire alanlarına, hayvanat bahçelerine, çeşitli hayvan çiftliklerinde, akraba ziyaretlerine götürebiliriz. </a:t>
            </a:r>
          </a:p>
          <a:p>
            <a:pPr marL="285750" indent="-285750" algn="just">
              <a:buFont typeface="Arial" panose="020B0604020202020204" pitchFamily="34" charset="0"/>
              <a:buChar char="•"/>
            </a:pPr>
            <a:endParaRPr lang="tr-TR" sz="2400" dirty="0">
              <a:latin typeface="Times New Roman" pitchFamily="18" charset="0"/>
              <a:cs typeface="Times New Roman" pitchFamily="18" charset="0"/>
            </a:endParaRPr>
          </a:p>
          <a:p>
            <a:pPr marL="285750" indent="-285750" algn="just">
              <a:buFont typeface="Arial" panose="020B0604020202020204" pitchFamily="34" charset="0"/>
              <a:buChar char="•"/>
            </a:pPr>
            <a:r>
              <a:rPr lang="tr-TR" sz="2400" dirty="0" smtClean="0">
                <a:latin typeface="Times New Roman" pitchFamily="18" charset="0"/>
                <a:cs typeface="Times New Roman" pitchFamily="18" charset="0"/>
              </a:rPr>
              <a:t>Tüketim kültürünün aşılandığı diğer yerlerden birisi de çizgi filmlerdir. Sadece çizgi filmler değil diziler, bazı program içerikleri de çocuklarda tüketim kültürü oluşturmaktadır. Çocuklar bu programlardaki kahramanlarla kendilerini eşleştirmekte ve onları rol model almaktadırlar. </a:t>
            </a:r>
          </a:p>
          <a:p>
            <a:pPr marL="285750" indent="-285750" algn="just">
              <a:buFont typeface="Arial" panose="020B0604020202020204" pitchFamily="34" charset="0"/>
              <a:buChar char="•"/>
            </a:pPr>
            <a:endParaRPr lang="tr-TR" sz="2400" dirty="0" smtClean="0">
              <a:latin typeface="Times New Roman" pitchFamily="18" charset="0"/>
              <a:cs typeface="Times New Roman" pitchFamily="18" charset="0"/>
            </a:endParaRPr>
          </a:p>
          <a:p>
            <a:pPr marL="285750" indent="-285750" algn="just">
              <a:buFont typeface="Arial" panose="020B0604020202020204" pitchFamily="34" charset="0"/>
              <a:buChar char="•"/>
            </a:pPr>
            <a:r>
              <a:rPr lang="tr-TR" sz="2400" dirty="0" smtClean="0">
                <a:latin typeface="Times New Roman" pitchFamily="18" charset="0"/>
                <a:cs typeface="Times New Roman" pitchFamily="18" charset="0"/>
              </a:rPr>
              <a:t>Çocuklar evde eskiyen eşyaları dönüştürme becerisi kazanabilirler. Eskisini at yenisini al yerine eskisini değerlendir kültürü çocukta elindekinin kıymetini bilmeyi aşılayabilir. Eskiyen elbiselerden bez yapmak, atık kağıtlardan süs eşyası ya da top yapmak, bozulan oyuncakları tamir etmek, bir şeyler üretmek sorumluluk becerisi kazandırır. </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2847351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Düz Bağlayıcı 4"/>
          <p:cNvCxnSpPr/>
          <p:nvPr/>
        </p:nvCxnSpPr>
        <p:spPr>
          <a:xfrm flipV="1">
            <a:off x="1352759" y="533387"/>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6" name="Düz Bağlayıcı 5"/>
          <p:cNvCxnSpPr/>
          <p:nvPr/>
        </p:nvCxnSpPr>
        <p:spPr>
          <a:xfrm flipV="1">
            <a:off x="1352759" y="1130686"/>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7" name="Dikdörtgen 6"/>
          <p:cNvSpPr/>
          <p:nvPr/>
        </p:nvSpPr>
        <p:spPr>
          <a:xfrm>
            <a:off x="3275452" y="551306"/>
            <a:ext cx="6116354" cy="584775"/>
          </a:xfrm>
          <a:prstGeom prst="rect">
            <a:avLst/>
          </a:prstGeom>
        </p:spPr>
        <p:txBody>
          <a:bodyPr wrap="none">
            <a:spAutoFit/>
          </a:bodyPr>
          <a:lstStyle/>
          <a:p>
            <a:r>
              <a:rPr lang="tr-TR" sz="3200" b="1" dirty="0" smtClean="0">
                <a:latin typeface="Times New Roman" pitchFamily="18" charset="0"/>
                <a:cs typeface="Times New Roman" pitchFamily="18" charset="0"/>
              </a:rPr>
              <a:t>2. Bilgisayar Bağımlılığı </a:t>
            </a:r>
            <a:r>
              <a:rPr lang="tr-TR" sz="3200" b="1" dirty="0">
                <a:latin typeface="Times New Roman" pitchFamily="18" charset="0"/>
                <a:cs typeface="Times New Roman" pitchFamily="18" charset="0"/>
              </a:rPr>
              <a:t>ve </a:t>
            </a:r>
            <a:r>
              <a:rPr lang="tr-TR" sz="3200" b="1" dirty="0" smtClean="0">
                <a:latin typeface="Times New Roman" pitchFamily="18" charset="0"/>
                <a:cs typeface="Times New Roman" pitchFamily="18" charset="0"/>
              </a:rPr>
              <a:t>Çocuk</a:t>
            </a:r>
            <a:endParaRPr lang="tr-TR" sz="3200" b="1" dirty="0">
              <a:latin typeface="Times New Roman" pitchFamily="18" charset="0"/>
              <a:cs typeface="Times New Roman" pitchFamily="18" charset="0"/>
            </a:endParaRPr>
          </a:p>
        </p:txBody>
      </p:sp>
      <p:sp>
        <p:nvSpPr>
          <p:cNvPr id="2" name="Metin kutusu 1"/>
          <p:cNvSpPr txBox="1"/>
          <p:nvPr/>
        </p:nvSpPr>
        <p:spPr>
          <a:xfrm>
            <a:off x="562549" y="1365109"/>
            <a:ext cx="7131023" cy="4893647"/>
          </a:xfrm>
          <a:prstGeom prst="rect">
            <a:avLst/>
          </a:prstGeom>
          <a:noFill/>
        </p:spPr>
        <p:txBody>
          <a:bodyPr wrap="square" rtlCol="0">
            <a:spAutoFit/>
          </a:bodyPr>
          <a:lstStyle/>
          <a:p>
            <a:pPr algn="just"/>
            <a:r>
              <a:rPr lang="tr-TR" sz="2400" b="1" dirty="0" smtClean="0">
                <a:solidFill>
                  <a:srgbClr val="FF0000"/>
                </a:solidFill>
                <a:latin typeface="Times New Roman" pitchFamily="18" charset="0"/>
                <a:cs typeface="Times New Roman" pitchFamily="18" charset="0"/>
              </a:rPr>
              <a:t>*</a:t>
            </a:r>
            <a:r>
              <a:rPr lang="tr-TR" sz="2400" dirty="0" smtClean="0">
                <a:latin typeface="Times New Roman" pitchFamily="18" charset="0"/>
                <a:cs typeface="Times New Roman" pitchFamily="18" charset="0"/>
              </a:rPr>
              <a:t>Çocukluk dönemi deneme yanılma yoluyla öğrendiğimiz bir keşfetme sürecidir. Bu dönemde çocuk er ya da geç teknoloji ile tanışır. Bu keşfetme süreci belli sınırlamalar dahilinde olmazsa farkında olmadan kötüye kullanım ve bağımlığa dönüşebilir. </a:t>
            </a:r>
          </a:p>
          <a:p>
            <a:pPr algn="just"/>
            <a:r>
              <a:rPr lang="tr-TR" sz="2400" b="1" dirty="0" smtClean="0">
                <a:solidFill>
                  <a:srgbClr val="FF0000"/>
                </a:solidFill>
                <a:latin typeface="Times New Roman" pitchFamily="18" charset="0"/>
                <a:cs typeface="Times New Roman" pitchFamily="18" charset="0"/>
              </a:rPr>
              <a:t>*</a:t>
            </a:r>
            <a:r>
              <a:rPr lang="tr-TR" sz="2400" dirty="0" smtClean="0">
                <a:latin typeface="Times New Roman" pitchFamily="18" charset="0"/>
                <a:cs typeface="Times New Roman" pitchFamily="18" charset="0"/>
              </a:rPr>
              <a:t>Teknoloji aslında bir kolaylık bir fırsat iken zamanla ödev yapma, kısa serbest zaman değerlendirmesi iken zamanla amaç dışı kullanıma yol açabilir.</a:t>
            </a:r>
          </a:p>
          <a:p>
            <a:pPr algn="just"/>
            <a:r>
              <a:rPr lang="tr-TR" sz="2400" b="1" dirty="0" smtClean="0">
                <a:solidFill>
                  <a:srgbClr val="FF0000"/>
                </a:solidFill>
                <a:latin typeface="Times New Roman" pitchFamily="18" charset="0"/>
                <a:cs typeface="Times New Roman" pitchFamily="18" charset="0"/>
              </a:rPr>
              <a:t>*</a:t>
            </a:r>
            <a:r>
              <a:rPr lang="tr-TR" sz="2400" dirty="0" smtClean="0">
                <a:latin typeface="Times New Roman" pitchFamily="18" charset="0"/>
                <a:cs typeface="Times New Roman" pitchFamily="18" charset="0"/>
              </a:rPr>
              <a:t>Zamanla bilgisayar, TV, tablet, elektronik oyuncakların keyfine varan çocuklar gerçek hayattan ve gerçek hayat oyunlarından zevk alamaz. Gerçek hayattaki sınırlandırmalar ve sorumluklar sıkıcı gelmeye başlar.</a:t>
            </a:r>
          </a:p>
          <a:p>
            <a:pPr algn="just"/>
            <a:endParaRPr lang="tr-TR" sz="2400" dirty="0">
              <a:latin typeface="Times New Roman" pitchFamily="18" charset="0"/>
              <a:cs typeface="Times New Roman" pitchFamily="18"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8676" y="1603806"/>
            <a:ext cx="3489581" cy="2104323"/>
          </a:xfrm>
          <a:prstGeom prst="rect">
            <a:avLst/>
          </a:prstGeom>
          <a:ln>
            <a:noFill/>
          </a:ln>
          <a:effectLst>
            <a:softEdge rad="112500"/>
          </a:effectLst>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4290" y="3778619"/>
            <a:ext cx="3373967" cy="2060222"/>
          </a:xfrm>
          <a:prstGeom prst="rect">
            <a:avLst/>
          </a:prstGeom>
          <a:ln>
            <a:noFill/>
          </a:ln>
          <a:effectLst>
            <a:softEdge rad="112500"/>
          </a:effectLst>
        </p:spPr>
      </p:pic>
    </p:spTree>
    <p:extLst>
      <p:ext uri="{BB962C8B-B14F-4D97-AF65-F5344CB8AC3E}">
        <p14:creationId xmlns:p14="http://schemas.microsoft.com/office/powerpoint/2010/main" val="540633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Düz Bağlayıcı 4"/>
          <p:cNvCxnSpPr/>
          <p:nvPr/>
        </p:nvCxnSpPr>
        <p:spPr>
          <a:xfrm flipV="1">
            <a:off x="1352759" y="533387"/>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6" name="Düz Bağlayıcı 5"/>
          <p:cNvCxnSpPr/>
          <p:nvPr/>
        </p:nvCxnSpPr>
        <p:spPr>
          <a:xfrm flipV="1">
            <a:off x="1352759" y="1130686"/>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7" name="Dikdörtgen 6"/>
          <p:cNvSpPr/>
          <p:nvPr/>
        </p:nvSpPr>
        <p:spPr>
          <a:xfrm>
            <a:off x="1562340" y="553781"/>
            <a:ext cx="8927187" cy="584775"/>
          </a:xfrm>
          <a:prstGeom prst="rect">
            <a:avLst/>
          </a:prstGeom>
        </p:spPr>
        <p:txBody>
          <a:bodyPr wrap="none">
            <a:spAutoFit/>
          </a:bodyPr>
          <a:lstStyle/>
          <a:p>
            <a:pPr algn="just"/>
            <a:r>
              <a:rPr lang="tr-TR" sz="3200" b="1" dirty="0" smtClean="0">
                <a:latin typeface="Times New Roman" pitchFamily="18" charset="0"/>
                <a:cs typeface="Times New Roman" pitchFamily="18" charset="0"/>
              </a:rPr>
              <a:t>Sınırsız Teknoloji Kullanımı ve İnternet Zararları</a:t>
            </a:r>
            <a:endParaRPr lang="tr-TR" sz="3200" b="1" dirty="0">
              <a:latin typeface="Times New Roman" pitchFamily="18" charset="0"/>
              <a:cs typeface="Times New Roman" pitchFamily="18" charset="0"/>
            </a:endParaRPr>
          </a:p>
        </p:txBody>
      </p:sp>
      <p:sp>
        <p:nvSpPr>
          <p:cNvPr id="2" name="Metin kutusu 1"/>
          <p:cNvSpPr txBox="1"/>
          <p:nvPr/>
        </p:nvSpPr>
        <p:spPr>
          <a:xfrm>
            <a:off x="1015842" y="1392737"/>
            <a:ext cx="9823397" cy="3785652"/>
          </a:xfrm>
          <a:prstGeom prst="rect">
            <a:avLst/>
          </a:prstGeom>
          <a:noFill/>
        </p:spPr>
        <p:txBody>
          <a:bodyPr wrap="square" rtlCol="0">
            <a:spAutoFit/>
          </a:bodyPr>
          <a:lstStyle/>
          <a:p>
            <a:pPr marL="342900" indent="-342900" algn="just">
              <a:buFont typeface="Arial" panose="020B0604020202020204" pitchFamily="34" charset="0"/>
              <a:buChar char="•"/>
            </a:pPr>
            <a:r>
              <a:rPr lang="tr-TR" sz="2400" dirty="0" smtClean="0">
                <a:latin typeface="Times New Roman" pitchFamily="18" charset="0"/>
                <a:cs typeface="Times New Roman" pitchFamily="18" charset="0"/>
              </a:rPr>
              <a:t>Bilgisayar, TV, tablet, telefon gibi cihazlarla çocuklar erken yaşta sanal ölüme, öldürmeye ve şiddete maruz kalırlar. Zihinleri şiddet, öfke ve kanla yoğrulur. Tepkisiz, öfke nöbetleri olan, merhametsiz bir yapı oluşabilir.</a:t>
            </a:r>
          </a:p>
          <a:p>
            <a:pPr marL="342900" indent="-342900" algn="just">
              <a:buFont typeface="Arial" panose="020B0604020202020204" pitchFamily="34" charset="0"/>
              <a:buChar char="•"/>
            </a:pPr>
            <a:r>
              <a:rPr lang="tr-TR" sz="2400" dirty="0" smtClean="0">
                <a:latin typeface="Times New Roman" pitchFamily="18" charset="0"/>
                <a:cs typeface="Times New Roman" pitchFamily="18" charset="0"/>
              </a:rPr>
              <a:t>Erken yaşta cinsellikle tanışma gerçekleşebilir.</a:t>
            </a:r>
          </a:p>
          <a:p>
            <a:pPr marL="342900" indent="-342900" algn="just">
              <a:buFont typeface="Arial" panose="020B0604020202020204" pitchFamily="34" charset="0"/>
              <a:buChar char="•"/>
            </a:pPr>
            <a:r>
              <a:rPr lang="tr-TR" sz="2400" dirty="0" smtClean="0">
                <a:latin typeface="Times New Roman" pitchFamily="18" charset="0"/>
                <a:cs typeface="Times New Roman" pitchFamily="18" charset="0"/>
              </a:rPr>
              <a:t>Sosyal ilişkilerde zayıflık olabilir.</a:t>
            </a:r>
          </a:p>
          <a:p>
            <a:pPr marL="342900" indent="-342900" algn="just">
              <a:buFont typeface="Arial" panose="020B0604020202020204" pitchFamily="34" charset="0"/>
              <a:buChar char="•"/>
            </a:pPr>
            <a:r>
              <a:rPr lang="tr-TR" sz="2400" dirty="0" smtClean="0">
                <a:latin typeface="Times New Roman" pitchFamily="18" charset="0"/>
                <a:cs typeface="Times New Roman" pitchFamily="18" charset="0"/>
              </a:rPr>
              <a:t>Bilgisayarın diğer bir zararı çocuklarımızı hayalle gerçek arası bir hayata hapsetmesidir.</a:t>
            </a:r>
          </a:p>
          <a:p>
            <a:pPr marL="342900" indent="-342900" algn="just">
              <a:buFont typeface="Arial" panose="020B0604020202020204" pitchFamily="34" charset="0"/>
              <a:buChar char="•"/>
            </a:pPr>
            <a:r>
              <a:rPr lang="tr-TR" sz="2400" dirty="0" smtClean="0">
                <a:latin typeface="Times New Roman" pitchFamily="18" charset="0"/>
                <a:cs typeface="Times New Roman" pitchFamily="18" charset="0"/>
              </a:rPr>
              <a:t>Okul hayatına adapte olmada zorluk yaşanabilir.</a:t>
            </a:r>
          </a:p>
          <a:p>
            <a:pPr marL="342900" indent="-342900" algn="just">
              <a:buFont typeface="Arial" panose="020B0604020202020204" pitchFamily="34" charset="0"/>
              <a:buChar char="•"/>
            </a:pPr>
            <a:endParaRPr lang="tr-TR" sz="2400" dirty="0" smtClean="0">
              <a:latin typeface="Times New Roman" pitchFamily="18" charset="0"/>
              <a:cs typeface="Times New Roman" pitchFamily="18" charset="0"/>
            </a:endParaRPr>
          </a:p>
          <a:p>
            <a:pPr algn="just"/>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3784717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Düz Bağlayıcı 4"/>
          <p:cNvCxnSpPr/>
          <p:nvPr/>
        </p:nvCxnSpPr>
        <p:spPr>
          <a:xfrm flipV="1">
            <a:off x="1352759" y="533387"/>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6" name="Düz Bağlayıcı 5"/>
          <p:cNvCxnSpPr/>
          <p:nvPr/>
        </p:nvCxnSpPr>
        <p:spPr>
          <a:xfrm flipV="1">
            <a:off x="1352759" y="1130686"/>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7" name="Dikdörtgen 6"/>
          <p:cNvSpPr/>
          <p:nvPr/>
        </p:nvSpPr>
        <p:spPr>
          <a:xfrm>
            <a:off x="4596767" y="547035"/>
            <a:ext cx="2916376" cy="584775"/>
          </a:xfrm>
          <a:prstGeom prst="rect">
            <a:avLst/>
          </a:prstGeom>
        </p:spPr>
        <p:txBody>
          <a:bodyPr wrap="none">
            <a:spAutoFit/>
          </a:bodyPr>
          <a:lstStyle/>
          <a:p>
            <a:pPr algn="just"/>
            <a:r>
              <a:rPr lang="tr-TR" sz="3200" b="1" dirty="0" smtClean="0">
                <a:latin typeface="Times New Roman" pitchFamily="18" charset="0"/>
                <a:cs typeface="Times New Roman" pitchFamily="18" charset="0"/>
              </a:rPr>
              <a:t>Ne Yapmalıyız?</a:t>
            </a:r>
            <a:endParaRPr lang="tr-TR" sz="3200" b="1" dirty="0">
              <a:latin typeface="Times New Roman" pitchFamily="18" charset="0"/>
              <a:cs typeface="Times New Roman" pitchFamily="18" charset="0"/>
            </a:endParaRPr>
          </a:p>
        </p:txBody>
      </p:sp>
      <p:sp>
        <p:nvSpPr>
          <p:cNvPr id="2" name="Metin kutusu 1"/>
          <p:cNvSpPr txBox="1"/>
          <p:nvPr/>
        </p:nvSpPr>
        <p:spPr>
          <a:xfrm>
            <a:off x="609367" y="1403955"/>
            <a:ext cx="9940355" cy="4308872"/>
          </a:xfrm>
          <a:prstGeom prst="rect">
            <a:avLst/>
          </a:prstGeom>
          <a:noFill/>
        </p:spPr>
        <p:txBody>
          <a:bodyPr wrap="square" rtlCol="0">
            <a:spAutoFit/>
          </a:bodyPr>
          <a:lstStyle/>
          <a:p>
            <a:pPr marL="285750" indent="-285750" algn="just">
              <a:lnSpc>
                <a:spcPts val="3000"/>
              </a:lnSpc>
              <a:buFont typeface="Arial" panose="020B0604020202020204" pitchFamily="34" charset="0"/>
              <a:buChar char="•"/>
            </a:pPr>
            <a:r>
              <a:rPr lang="tr-TR" sz="2400" dirty="0" smtClean="0">
                <a:latin typeface="Times New Roman" pitchFamily="18" charset="0"/>
                <a:cs typeface="Times New Roman" pitchFamily="18" charset="0"/>
              </a:rPr>
              <a:t>Teknoloji kullanımı konusunda model olma</a:t>
            </a:r>
          </a:p>
          <a:p>
            <a:pPr marL="285750" indent="-285750" algn="just">
              <a:lnSpc>
                <a:spcPts val="3000"/>
              </a:lnSpc>
              <a:buFont typeface="Arial" panose="020B0604020202020204" pitchFamily="34" charset="0"/>
              <a:buChar char="•"/>
            </a:pPr>
            <a:r>
              <a:rPr lang="tr-TR" sz="2400" dirty="0" smtClean="0">
                <a:latin typeface="Times New Roman" pitchFamily="18" charset="0"/>
                <a:cs typeface="Times New Roman" pitchFamily="18" charset="0"/>
              </a:rPr>
              <a:t>Çocukların hayatlarına gerçek yaşantısal aktiviteler koyma</a:t>
            </a:r>
          </a:p>
          <a:p>
            <a:pPr marL="285750" indent="-285750" algn="just">
              <a:lnSpc>
                <a:spcPts val="3000"/>
              </a:lnSpc>
              <a:buFont typeface="Arial" panose="020B0604020202020204" pitchFamily="34" charset="0"/>
              <a:buChar char="•"/>
            </a:pPr>
            <a:r>
              <a:rPr lang="tr-TR" sz="2400" dirty="0" smtClean="0">
                <a:latin typeface="Times New Roman" pitchFamily="18" charset="0"/>
                <a:cs typeface="Times New Roman" pitchFamily="18" charset="0"/>
              </a:rPr>
              <a:t>Yasaklayıcı tutum yerine sınırlar, seçenekler ve yönlendirici tutumlar sergileme</a:t>
            </a:r>
            <a:endParaRPr lang="tr-TR" sz="2400" dirty="0">
              <a:latin typeface="Times New Roman" pitchFamily="18" charset="0"/>
              <a:cs typeface="Times New Roman" pitchFamily="18" charset="0"/>
            </a:endParaRPr>
          </a:p>
          <a:p>
            <a:pPr marL="285750" indent="-285750" algn="just">
              <a:lnSpc>
                <a:spcPts val="3000"/>
              </a:lnSpc>
              <a:buFont typeface="Arial" panose="020B0604020202020204" pitchFamily="34" charset="0"/>
              <a:buChar char="•"/>
            </a:pPr>
            <a:r>
              <a:rPr lang="tr-TR" sz="2400" dirty="0" smtClean="0">
                <a:latin typeface="Times New Roman" pitchFamily="18" charset="0"/>
                <a:cs typeface="Times New Roman" pitchFamily="18" charset="0"/>
              </a:rPr>
              <a:t>Teknolojinin yararlı kullanımları konusunda beraber iş birliği yapma</a:t>
            </a:r>
          </a:p>
          <a:p>
            <a:pPr marL="285750" indent="-285750" algn="just">
              <a:lnSpc>
                <a:spcPts val="3000"/>
              </a:lnSpc>
              <a:buFont typeface="Arial" panose="020B0604020202020204" pitchFamily="34" charset="0"/>
              <a:buChar char="•"/>
            </a:pPr>
            <a:r>
              <a:rPr lang="tr-TR" sz="2400" dirty="0" smtClean="0">
                <a:latin typeface="Times New Roman" pitchFamily="18" charset="0"/>
                <a:cs typeface="Times New Roman" pitchFamily="18" charset="0"/>
              </a:rPr>
              <a:t>Bilgisayarı evde ortak kullanım alanlarında bulundurma</a:t>
            </a:r>
          </a:p>
          <a:p>
            <a:pPr marL="285750" indent="-285750" algn="just">
              <a:lnSpc>
                <a:spcPts val="3000"/>
              </a:lnSpc>
              <a:buFont typeface="Arial" panose="020B0604020202020204" pitchFamily="34" charset="0"/>
              <a:buChar char="•"/>
            </a:pPr>
            <a:r>
              <a:rPr lang="tr-TR" sz="2400" dirty="0" smtClean="0">
                <a:latin typeface="Times New Roman" pitchFamily="18" charset="0"/>
                <a:cs typeface="Times New Roman" pitchFamily="18" charset="0"/>
              </a:rPr>
              <a:t>Güvenli internet içerikleri kullanma</a:t>
            </a:r>
          </a:p>
          <a:p>
            <a:pPr marL="285750" indent="-285750" algn="just">
              <a:lnSpc>
                <a:spcPts val="3000"/>
              </a:lnSpc>
              <a:buFont typeface="Arial" panose="020B0604020202020204" pitchFamily="34" charset="0"/>
              <a:buChar char="•"/>
            </a:pPr>
            <a:r>
              <a:rPr lang="tr-TR" sz="2400" dirty="0" smtClean="0">
                <a:latin typeface="Times New Roman" pitchFamily="18" charset="0"/>
                <a:cs typeface="Times New Roman" pitchFamily="18" charset="0"/>
              </a:rPr>
              <a:t>Çocukların sosyal arkadaşlıklarını güçlendirme, komşu ziyaretleri, spor aktiviteleri vb.</a:t>
            </a:r>
          </a:p>
          <a:p>
            <a:pPr marL="285750" indent="-285750" algn="just">
              <a:lnSpc>
                <a:spcPts val="3000"/>
              </a:lnSpc>
              <a:buFont typeface="Arial" panose="020B0604020202020204" pitchFamily="34" charset="0"/>
              <a:buChar char="•"/>
            </a:pPr>
            <a:r>
              <a:rPr lang="tr-TR" sz="2400" dirty="0" smtClean="0">
                <a:latin typeface="Times New Roman" pitchFamily="18" charset="0"/>
                <a:cs typeface="Times New Roman" pitchFamily="18" charset="0"/>
              </a:rPr>
              <a:t>Çocukların yetenek ve ilgilerini fark edip yönlendirme yapma</a:t>
            </a:r>
          </a:p>
          <a:p>
            <a:pPr algn="just"/>
            <a:endParaRPr lang="tr-TR"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191598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Düz Bağlayıcı 4"/>
          <p:cNvCxnSpPr/>
          <p:nvPr/>
        </p:nvCxnSpPr>
        <p:spPr>
          <a:xfrm flipV="1">
            <a:off x="1352759" y="502274"/>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cxnSp>
        <p:nvCxnSpPr>
          <p:cNvPr id="6" name="Düz Bağlayıcı 5"/>
          <p:cNvCxnSpPr/>
          <p:nvPr/>
        </p:nvCxnSpPr>
        <p:spPr>
          <a:xfrm flipV="1">
            <a:off x="1352759" y="1130686"/>
            <a:ext cx="9486480" cy="10049"/>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7" name="Dikdörtgen 6"/>
          <p:cNvSpPr/>
          <p:nvPr/>
        </p:nvSpPr>
        <p:spPr>
          <a:xfrm>
            <a:off x="2843578" y="532470"/>
            <a:ext cx="5908990" cy="584775"/>
          </a:xfrm>
          <a:prstGeom prst="rect">
            <a:avLst/>
          </a:prstGeom>
        </p:spPr>
        <p:txBody>
          <a:bodyPr wrap="none">
            <a:spAutoFit/>
          </a:bodyPr>
          <a:lstStyle/>
          <a:p>
            <a:pPr algn="just"/>
            <a:r>
              <a:rPr lang="tr-TR" sz="3200" dirty="0" smtClean="0">
                <a:latin typeface="Times New Roman" pitchFamily="18" charset="0"/>
                <a:cs typeface="Times New Roman" pitchFamily="18" charset="0"/>
              </a:rPr>
              <a:t>3. Çocuk-Medya ve Şiddet İlişkisi</a:t>
            </a:r>
            <a:endParaRPr lang="tr-TR" sz="3200" dirty="0">
              <a:latin typeface="Times New Roman" pitchFamily="18" charset="0"/>
              <a:cs typeface="Times New Roman" pitchFamily="18" charset="0"/>
            </a:endParaRPr>
          </a:p>
        </p:txBody>
      </p:sp>
      <p:sp>
        <p:nvSpPr>
          <p:cNvPr id="3" name="Metin kutusu 2"/>
          <p:cNvSpPr txBox="1"/>
          <p:nvPr/>
        </p:nvSpPr>
        <p:spPr>
          <a:xfrm>
            <a:off x="528674" y="1312160"/>
            <a:ext cx="4155305" cy="830997"/>
          </a:xfrm>
          <a:prstGeom prst="rect">
            <a:avLst/>
          </a:prstGeom>
          <a:noFill/>
        </p:spPr>
        <p:txBody>
          <a:bodyPr wrap="none" rtlCol="0">
            <a:spAutoFit/>
          </a:bodyPr>
          <a:lstStyle/>
          <a:p>
            <a:pPr algn="just"/>
            <a:r>
              <a:rPr lang="tr-TR" sz="2400" dirty="0" smtClean="0">
                <a:solidFill>
                  <a:srgbClr val="FF0000"/>
                </a:solidFill>
                <a:latin typeface="Times New Roman" pitchFamily="18" charset="0"/>
                <a:cs typeface="Times New Roman" pitchFamily="18" charset="0"/>
              </a:rPr>
              <a:t>Çocuklar Şiddeti Nasıl Öğrenir?</a:t>
            </a:r>
          </a:p>
          <a:p>
            <a:pPr algn="just"/>
            <a:r>
              <a:rPr lang="tr-TR" sz="2400" dirty="0" smtClean="0">
                <a:latin typeface="Times New Roman" pitchFamily="18" charset="0"/>
                <a:cs typeface="Times New Roman" pitchFamily="18" charset="0"/>
              </a:rPr>
              <a:t>Sosyal Öğrenme-Model alma</a:t>
            </a:r>
          </a:p>
        </p:txBody>
      </p:sp>
      <p:sp>
        <p:nvSpPr>
          <p:cNvPr id="8" name="Metin kutusu 7"/>
          <p:cNvSpPr txBox="1"/>
          <p:nvPr/>
        </p:nvSpPr>
        <p:spPr>
          <a:xfrm>
            <a:off x="528674" y="2202606"/>
            <a:ext cx="5269399" cy="1938992"/>
          </a:xfrm>
          <a:prstGeom prst="rect">
            <a:avLst/>
          </a:prstGeom>
          <a:noFill/>
        </p:spPr>
        <p:txBody>
          <a:bodyPr wrap="square" rtlCol="0">
            <a:spAutoFit/>
          </a:bodyPr>
          <a:lstStyle/>
          <a:p>
            <a:pPr algn="just"/>
            <a:r>
              <a:rPr lang="tr-TR" sz="2400" dirty="0" smtClean="0">
                <a:solidFill>
                  <a:srgbClr val="FF0000"/>
                </a:solidFill>
                <a:latin typeface="Times New Roman" pitchFamily="18" charset="0"/>
                <a:cs typeface="Times New Roman" pitchFamily="18" charset="0"/>
              </a:rPr>
              <a:t>Çocuklar Şiddeti Nasıl Yorumlar?</a:t>
            </a:r>
          </a:p>
          <a:p>
            <a:pPr algn="just"/>
            <a:r>
              <a:rPr lang="tr-TR" sz="2400" dirty="0" smtClean="0">
                <a:latin typeface="Times New Roman" pitchFamily="18" charset="0"/>
                <a:cs typeface="Times New Roman" pitchFamily="18" charset="0"/>
              </a:rPr>
              <a:t>12 yaş altı çocuklar şiddet görüntülerini doğru yorumlayamaz. Somut düşünce ve işlem öncesi dönemlerde senaryo-gerçek ayrımını yapamazlar.</a:t>
            </a:r>
          </a:p>
        </p:txBody>
      </p:sp>
      <p:sp>
        <p:nvSpPr>
          <p:cNvPr id="9" name="Metin kutusu 8"/>
          <p:cNvSpPr txBox="1"/>
          <p:nvPr/>
        </p:nvSpPr>
        <p:spPr>
          <a:xfrm>
            <a:off x="528674" y="4192756"/>
            <a:ext cx="10276764" cy="2677656"/>
          </a:xfrm>
          <a:prstGeom prst="rect">
            <a:avLst/>
          </a:prstGeom>
          <a:noFill/>
        </p:spPr>
        <p:txBody>
          <a:bodyPr wrap="square" rtlCol="0">
            <a:spAutoFit/>
          </a:bodyPr>
          <a:lstStyle/>
          <a:p>
            <a:pPr algn="just"/>
            <a:r>
              <a:rPr lang="tr-TR" sz="2400" dirty="0" smtClean="0">
                <a:solidFill>
                  <a:srgbClr val="FF0000"/>
                </a:solidFill>
                <a:latin typeface="Times New Roman" pitchFamily="18" charset="0"/>
                <a:cs typeface="Times New Roman" pitchFamily="18" charset="0"/>
              </a:rPr>
              <a:t>Çocuklarda Şiddetin Kaynakları?</a:t>
            </a:r>
          </a:p>
          <a:p>
            <a:pPr algn="just"/>
            <a:r>
              <a:rPr lang="tr-TR" sz="2400" dirty="0" smtClean="0">
                <a:latin typeface="Times New Roman" pitchFamily="18" charset="0"/>
                <a:cs typeface="Times New Roman" pitchFamily="18" charset="0"/>
              </a:rPr>
              <a:t>Ekranlar (</a:t>
            </a:r>
            <a:r>
              <a:rPr lang="tr-TR" sz="2400" dirty="0" err="1" smtClean="0">
                <a:latin typeface="Times New Roman" pitchFamily="18" charset="0"/>
                <a:cs typeface="Times New Roman" pitchFamily="18" charset="0"/>
              </a:rPr>
              <a:t>Tv</a:t>
            </a:r>
            <a:r>
              <a:rPr lang="tr-TR" sz="2400" dirty="0" smtClean="0">
                <a:latin typeface="Times New Roman" pitchFamily="18" charset="0"/>
                <a:cs typeface="Times New Roman" pitchFamily="18" charset="0"/>
              </a:rPr>
              <a:t>, telefon, tablet) : 3T</a:t>
            </a:r>
          </a:p>
          <a:p>
            <a:pPr algn="just"/>
            <a:r>
              <a:rPr lang="tr-TR" sz="2400" dirty="0" smtClean="0">
                <a:latin typeface="Times New Roman" pitchFamily="18" charset="0"/>
                <a:cs typeface="Times New Roman" pitchFamily="18" charset="0"/>
              </a:rPr>
              <a:t>Aile ortamı</a:t>
            </a:r>
          </a:p>
          <a:p>
            <a:pPr algn="just"/>
            <a:r>
              <a:rPr lang="tr-TR" sz="2400" dirty="0" smtClean="0">
                <a:latin typeface="Times New Roman" pitchFamily="18" charset="0"/>
                <a:cs typeface="Times New Roman" pitchFamily="18" charset="0"/>
              </a:rPr>
              <a:t>Ailenin telkinleri: Sen de arkadaşına vursaydın o zaman, sen de onun oyuncağını git kır (Bunların aslında çocuklarını koruduğunu düşünme).</a:t>
            </a:r>
          </a:p>
          <a:p>
            <a:pPr algn="just"/>
            <a:r>
              <a:rPr lang="tr-TR" sz="2400" dirty="0" smtClean="0">
                <a:latin typeface="Times New Roman" pitchFamily="18" charset="0"/>
                <a:cs typeface="Times New Roman" pitchFamily="18" charset="0"/>
              </a:rPr>
              <a:t>Çevre: Çevre ‘Problemi şiddet ile çözebilirsin’ mesajını veren kaynak olabilir. </a:t>
            </a:r>
          </a:p>
          <a:p>
            <a:pPr algn="just"/>
            <a:endParaRPr lang="tr-TR" sz="2400" dirty="0" smtClean="0">
              <a:latin typeface="Times New Roman" pitchFamily="18" charset="0"/>
              <a:cs typeface="Times New Roman" pitchFamily="18" charset="0"/>
            </a:endParaRPr>
          </a:p>
        </p:txBody>
      </p:sp>
      <p:pic>
        <p:nvPicPr>
          <p:cNvPr id="10" name="Resim 9"/>
          <p:cNvPicPr>
            <a:picLocks noChangeAspect="1"/>
          </p:cNvPicPr>
          <p:nvPr/>
        </p:nvPicPr>
        <p:blipFill rotWithShape="1">
          <a:blip r:embed="rId2" cstate="print">
            <a:extLst>
              <a:ext uri="{28A0092B-C50C-407E-A947-70E740481C1C}">
                <a14:useLocalDpi xmlns:a14="http://schemas.microsoft.com/office/drawing/2010/main" val="0"/>
              </a:ext>
            </a:extLst>
          </a:blip>
          <a:srcRect l="4117" t="11201" r="4379" b="9798"/>
          <a:stretch/>
        </p:blipFill>
        <p:spPr>
          <a:xfrm>
            <a:off x="7588468" y="1614017"/>
            <a:ext cx="2102069" cy="1355835"/>
          </a:xfrm>
          <a:prstGeom prst="rect">
            <a:avLst/>
          </a:prstGeom>
          <a:ln>
            <a:noFill/>
          </a:ln>
          <a:effectLst>
            <a:softEdge rad="112500"/>
          </a:effectLst>
        </p:spPr>
      </p:pic>
      <p:sp>
        <p:nvSpPr>
          <p:cNvPr id="4" name="Metin kutusu 3"/>
          <p:cNvSpPr txBox="1"/>
          <p:nvPr/>
        </p:nvSpPr>
        <p:spPr>
          <a:xfrm>
            <a:off x="7588468" y="1912325"/>
            <a:ext cx="1455761" cy="461665"/>
          </a:xfrm>
          <a:prstGeom prst="rect">
            <a:avLst/>
          </a:prstGeom>
          <a:noFill/>
        </p:spPr>
        <p:txBody>
          <a:bodyPr wrap="square" rtlCol="0">
            <a:spAutoFit/>
          </a:bodyPr>
          <a:lstStyle/>
          <a:p>
            <a:r>
              <a:rPr lang="tr-TR" sz="2400" b="1" dirty="0" smtClean="0">
                <a:solidFill>
                  <a:srgbClr val="00B0F0"/>
                </a:solidFill>
              </a:rPr>
              <a:t>Soru?</a:t>
            </a:r>
            <a:endParaRPr lang="tr-TR" sz="2400" b="1" dirty="0">
              <a:solidFill>
                <a:srgbClr val="00B0F0"/>
              </a:solidFill>
            </a:endParaRPr>
          </a:p>
        </p:txBody>
      </p:sp>
      <p:sp>
        <p:nvSpPr>
          <p:cNvPr id="11" name="Metin kutusu 10"/>
          <p:cNvSpPr txBox="1"/>
          <p:nvPr/>
        </p:nvSpPr>
        <p:spPr>
          <a:xfrm>
            <a:off x="6095999" y="3008377"/>
            <a:ext cx="5545541" cy="1200329"/>
          </a:xfrm>
          <a:prstGeom prst="rect">
            <a:avLst/>
          </a:prstGeom>
          <a:noFill/>
        </p:spPr>
        <p:txBody>
          <a:bodyPr wrap="square" rtlCol="0">
            <a:spAutoFit/>
          </a:bodyPr>
          <a:lstStyle/>
          <a:p>
            <a:pPr algn="ctr"/>
            <a:r>
              <a:rPr lang="tr-TR" sz="2400" b="1" dirty="0" smtClean="0">
                <a:latin typeface="Times New Roman" pitchFamily="18" charset="0"/>
                <a:cs typeface="Times New Roman" pitchFamily="18" charset="0"/>
              </a:rPr>
              <a:t>Nasıl çocuğumuza her şeyi yedirip içirmiyorsak, peki çocuğumuza aynı şekilde her şeyi izletme hakkımız var mı?</a:t>
            </a:r>
            <a:endParaRPr lang="tr-TR"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49767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1143</TotalTime>
  <Words>1872</Words>
  <Application>Microsoft Office PowerPoint</Application>
  <PresentationFormat>Geniş ekran</PresentationFormat>
  <Paragraphs>189</Paragraphs>
  <Slides>31</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31</vt:i4>
      </vt:variant>
    </vt:vector>
  </HeadingPairs>
  <TitlesOfParts>
    <vt:vector size="39" baseType="lpstr">
      <vt:lpstr>Arial</vt:lpstr>
      <vt:lpstr>Calibri</vt:lpstr>
      <vt:lpstr>Century Schoolbook</vt:lpstr>
      <vt:lpstr>Comic Sans MS</vt:lpstr>
      <vt:lpstr>Times New Roman</vt:lpstr>
      <vt:lpstr>Wingdings</vt:lpstr>
      <vt:lpstr>Wingdings 2</vt:lpstr>
      <vt:lpstr>Cumba</vt:lpstr>
      <vt:lpstr>BİLİNÇLİ TEKNOLOJİ KULLANIMI   VELİ SEMİNERİ</vt:lpstr>
      <vt:lpstr>ŞÖYLE BİR HAYATINIZA GÖZ ATIN</vt:lpstr>
      <vt:lpstr>İNTERNETİN RİSKLERİ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wın8</dc:creator>
  <cp:lastModifiedBy>Okul</cp:lastModifiedBy>
  <cp:revision>88</cp:revision>
  <dcterms:created xsi:type="dcterms:W3CDTF">2019-09-25T08:37:20Z</dcterms:created>
  <dcterms:modified xsi:type="dcterms:W3CDTF">2023-10-19T09:54:19Z</dcterms:modified>
</cp:coreProperties>
</file>